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xlsx" ContentType="application/vnd.openxmlformats-officedocument.spreadsheetml.sheet"/>
  <Default Extension="rels" ContentType="application/vnd.openxmlformats-package.relationships+xml"/>
  <Default Extension="vml" ContentType="application/vnd.openxmlformats-officedocument.vmlDrawing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5"/>
  </p:notesMasterIdLst>
  <p:handoutMasterIdLst>
    <p:handoutMasterId r:id="rId56"/>
  </p:handoutMasterIdLst>
  <p:sldIdLst>
    <p:sldId id="1016" r:id="rId2"/>
    <p:sldId id="1017" r:id="rId3"/>
    <p:sldId id="1018" r:id="rId4"/>
    <p:sldId id="1019" r:id="rId5"/>
    <p:sldId id="1020" r:id="rId6"/>
    <p:sldId id="1029" r:id="rId7"/>
    <p:sldId id="1021" r:id="rId8"/>
    <p:sldId id="1022" r:id="rId9"/>
    <p:sldId id="1023" r:id="rId10"/>
    <p:sldId id="1024" r:id="rId11"/>
    <p:sldId id="976" r:id="rId12"/>
    <p:sldId id="1025" r:id="rId13"/>
    <p:sldId id="977" r:id="rId14"/>
    <p:sldId id="978" r:id="rId15"/>
    <p:sldId id="979" r:id="rId16"/>
    <p:sldId id="980" r:id="rId17"/>
    <p:sldId id="981" r:id="rId18"/>
    <p:sldId id="982" r:id="rId19"/>
    <p:sldId id="983" r:id="rId20"/>
    <p:sldId id="984" r:id="rId21"/>
    <p:sldId id="1015" r:id="rId22"/>
    <p:sldId id="985" r:id="rId23"/>
    <p:sldId id="1030" r:id="rId24"/>
    <p:sldId id="986" r:id="rId25"/>
    <p:sldId id="987" r:id="rId26"/>
    <p:sldId id="991" r:id="rId27"/>
    <p:sldId id="1040" r:id="rId28"/>
    <p:sldId id="990" r:id="rId29"/>
    <p:sldId id="989" r:id="rId30"/>
    <p:sldId id="1031" r:id="rId31"/>
    <p:sldId id="993" r:id="rId32"/>
    <p:sldId id="994" r:id="rId33"/>
    <p:sldId id="995" r:id="rId34"/>
    <p:sldId id="996" r:id="rId35"/>
    <p:sldId id="997" r:id="rId36"/>
    <p:sldId id="998" r:id="rId37"/>
    <p:sldId id="999" r:id="rId38"/>
    <p:sldId id="1000" r:id="rId39"/>
    <p:sldId id="1001" r:id="rId40"/>
    <p:sldId id="1002" r:id="rId41"/>
    <p:sldId id="1003" r:id="rId42"/>
    <p:sldId id="1026" r:id="rId43"/>
    <p:sldId id="1044" r:id="rId44"/>
    <p:sldId id="1045" r:id="rId45"/>
    <p:sldId id="1046" r:id="rId46"/>
    <p:sldId id="1047" r:id="rId47"/>
    <p:sldId id="1048" r:id="rId48"/>
    <p:sldId id="1049" r:id="rId49"/>
    <p:sldId id="1042" r:id="rId50"/>
    <p:sldId id="1038" r:id="rId51"/>
    <p:sldId id="1050" r:id="rId52"/>
    <p:sldId id="1041" r:id="rId53"/>
    <p:sldId id="1027" r:id="rId54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6pPr>
    <a:lvl7pPr marL="2742780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7pPr>
    <a:lvl8pPr marL="3199908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8pPr>
    <a:lvl9pPr marL="365703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FFCC99"/>
    <a:srgbClr val="CCFF99"/>
    <a:srgbClr val="CC99FF"/>
    <a:srgbClr val="000066"/>
    <a:srgbClr val="996600"/>
    <a:srgbClr val="4D6997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309" autoAdjust="0"/>
    <p:restoredTop sz="75202" autoAdjust="0"/>
  </p:normalViewPr>
  <p:slideViewPr>
    <p:cSldViewPr>
      <p:cViewPr varScale="1">
        <p:scale>
          <a:sx n="81" d="100"/>
          <a:sy n="81" d="100"/>
        </p:scale>
        <p:origin x="-1320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1782" y="-7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notesMaster" Target="notesMasters/notesMaster1.xml"/><Relationship Id="rId56" Type="http://schemas.openxmlformats.org/officeDocument/2006/relationships/handoutMaster" Target="handoutMasters/handoutMaster1.xml"/><Relationship Id="rId57" Type="http://schemas.openxmlformats.org/officeDocument/2006/relationships/printerSettings" Target="printerSettings/printerSettings1.bin"/><Relationship Id="rId58" Type="http://schemas.openxmlformats.org/officeDocument/2006/relationships/presProps" Target="presProps.xml"/><Relationship Id="rId59" Type="http://schemas.openxmlformats.org/officeDocument/2006/relationships/viewProps" Target="viewProp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theme" Target="theme/theme1.xml"/><Relationship Id="rId6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2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3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4.png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png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6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4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6551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6551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D098A0DF-783C-49D9-9260-6806A799FD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0716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e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8.jpeg>
</file>

<file path=ppt/media/image19.jpeg>
</file>

<file path=ppt/media/image2.png>
</file>

<file path=ppt/media/image3.jpeg>
</file>

<file path=ppt/media/image4.JPG>
</file>

<file path=ppt/media/image5.jpeg>
</file>

<file path=ppt/media/image7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4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8888" y="720725"/>
            <a:ext cx="4797425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1"/>
            <a:ext cx="5853113" cy="432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4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A0D86A14-AC1F-4C9A-8DDE-CE6B11F311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7597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80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08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03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648576F9-A16A-4627-AE79-438C1EBD8A5D}" type="slidenum">
              <a:rPr lang="en-GB" smtClean="0"/>
              <a:pPr defTabSz="963613"/>
              <a:t>4</a:t>
            </a:fld>
            <a:endParaRPr lang="en-GB" smtClean="0"/>
          </a:p>
        </p:txBody>
      </p:sp>
      <p:sp>
        <p:nvSpPr>
          <p:cNvPr id="134147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4148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70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B7AEF09B-280C-4F51-A71A-017F83C614AE}" type="slidenum">
              <a:rPr lang="en-GB" smtClean="0"/>
              <a:pPr defTabSz="963613"/>
              <a:t>5</a:t>
            </a:fld>
            <a:endParaRPr lang="en-GB" smtClean="0"/>
          </a:p>
        </p:txBody>
      </p:sp>
      <p:sp>
        <p:nvSpPr>
          <p:cNvPr id="135171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5172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290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9CB2ADB0-D2C6-4326-9750-F8821BE8AF19}" type="slidenum">
              <a:rPr lang="en-GB" smtClean="0"/>
              <a:pPr defTabSz="963613"/>
              <a:t>13</a:t>
            </a:fld>
            <a:endParaRPr lang="en-GB" smtClean="0"/>
          </a:p>
        </p:txBody>
      </p:sp>
      <p:sp>
        <p:nvSpPr>
          <p:cNvPr id="140291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3625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40292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133601" y="1371600"/>
            <a:ext cx="6477000" cy="1752600"/>
          </a:xfrm>
        </p:spPr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133601" y="3733800"/>
            <a:ext cx="6477000" cy="1981200"/>
          </a:xfrm>
        </p:spPr>
        <p:txBody>
          <a:bodyPr/>
          <a:lstStyle>
            <a:lvl1pPr marL="0" indent="0">
              <a:buFont typeface="Wingdings" pitchFamily="2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3pPr>
              <a:defRPr sz="1800"/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2895600"/>
            <a:ext cx="9144000" cy="1028700"/>
          </a:xfrm>
        </p:spPr>
        <p:txBody>
          <a:bodyPr/>
          <a:lstStyle>
            <a:lvl1pPr algn="ctr">
              <a:defRPr sz="4000" b="1">
                <a:latin typeface="+mn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52400" y="114300"/>
            <a:ext cx="8686800" cy="1028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066800"/>
            <a:ext cx="8458200" cy="510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8" r:id="rId3"/>
    <p:sldLayoutId id="2147483656" r:id="rId4"/>
    <p:sldLayoutId id="2147483653" r:id="rId5"/>
    <p:sldLayoutId id="2147483654" r:id="rId6"/>
    <p:sldLayoutId id="2147483657" r:id="rId7"/>
  </p:sldLayoutIdLst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baseline="0">
          <a:solidFill>
            <a:schemeClr val="bg1"/>
          </a:solidFill>
          <a:latin typeface="Gill Sans"/>
          <a:ea typeface="+mj-ea"/>
          <a:cs typeface="Gill San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5pPr>
      <a:lvl6pPr marL="45713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6pPr>
      <a:lvl7pPr marL="91425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7pPr>
      <a:lvl8pPr marL="137139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8pPr>
      <a:lvl9pPr marL="182851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9pPr>
    </p:titleStyle>
    <p:bodyStyle>
      <a:lvl1pPr marL="342848" indent="-342848" algn="l" rtl="0" eaLnBrk="0" fontAlgn="base" hangingPunct="0">
        <a:spcBef>
          <a:spcPct val="25000"/>
        </a:spcBef>
        <a:spcAft>
          <a:spcPct val="25000"/>
        </a:spcAft>
        <a:buClr>
          <a:srgbClr val="5675A9"/>
        </a:buClr>
        <a:buSzPct val="75000"/>
        <a:buFont typeface="Wingdings" charset="2"/>
        <a:buChar char="¢"/>
        <a:defRPr sz="2400" baseline="0">
          <a:solidFill>
            <a:schemeClr val="bg1"/>
          </a:solidFill>
          <a:latin typeface="Gill Sans"/>
          <a:ea typeface="+mn-ea"/>
          <a:cs typeface="Gill Sans"/>
        </a:defRPr>
      </a:lvl1pPr>
      <a:lvl2pPr marL="742836" indent="-285707" algn="l" rtl="0" eaLnBrk="0" fontAlgn="base" hangingPunct="0">
        <a:spcBef>
          <a:spcPct val="10000"/>
        </a:spcBef>
        <a:spcAft>
          <a:spcPct val="10000"/>
        </a:spcAft>
        <a:buClr>
          <a:srgbClr val="5675A9"/>
        </a:buClr>
        <a:buSzPct val="75000"/>
        <a:buFont typeface="Wingdings" charset="2"/>
        <a:buChar char="l"/>
        <a:defRPr sz="2000" baseline="0">
          <a:solidFill>
            <a:schemeClr val="bg1"/>
          </a:solidFill>
          <a:latin typeface="Gill Sans"/>
          <a:cs typeface="Gill Sans"/>
        </a:defRPr>
      </a:lvl2pPr>
      <a:lvl3pPr marL="114282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800" baseline="0">
          <a:solidFill>
            <a:schemeClr val="bg1"/>
          </a:solidFill>
          <a:latin typeface="Gill Sans"/>
          <a:cs typeface="Gill Sans"/>
        </a:defRPr>
      </a:lvl3pPr>
      <a:lvl4pPr marL="159995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4pPr>
      <a:lvl5pPr marL="2057085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5pPr>
      <a:lvl6pPr marL="251421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6pPr>
      <a:lvl7pPr marL="2971344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7pPr>
      <a:lvl8pPr marL="342847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8pPr>
      <a:lvl9pPr marL="3885603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9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1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4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8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08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3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3.jpe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9.gif"/><Relationship Id="rId3" Type="http://schemas.openxmlformats.org/officeDocument/2006/relationships/image" Target="../media/image10.jpe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1.jp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Sheet1.xlsx"/><Relationship Id="rId4" Type="http://schemas.openxmlformats.org/officeDocument/2006/relationships/image" Target="../media/image12.png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Sheet2.xlsx"/><Relationship Id="rId4" Type="http://schemas.openxmlformats.org/officeDocument/2006/relationships/image" Target="../media/image13.png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Sheet3.xlsx"/><Relationship Id="rId4" Type="http://schemas.openxmlformats.org/officeDocument/2006/relationships/image" Target="../media/image14.png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Sheet4.xlsx"/><Relationship Id="rId4" Type="http://schemas.openxmlformats.org/officeDocument/2006/relationships/image" Target="../media/image15.png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Sheet5.xlsx"/><Relationship Id="rId4" Type="http://schemas.openxmlformats.org/officeDocument/2006/relationships/image" Target="../media/image16.png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8.jpe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9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UniversityOfWaterloo_logo_horiz_rgb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0064" y="0"/>
            <a:ext cx="4393936" cy="1761759"/>
          </a:xfrm>
          <a:prstGeom prst="rect">
            <a:avLst/>
          </a:prstGeom>
        </p:spPr>
      </p:pic>
      <p:sp>
        <p:nvSpPr>
          <p:cNvPr id="8194" name="Rectangle 14"/>
          <p:cNvSpPr>
            <a:spLocks noChangeArrowheads="1"/>
          </p:cNvSpPr>
          <p:nvPr/>
        </p:nvSpPr>
        <p:spPr bwMode="auto">
          <a:xfrm>
            <a:off x="76200" y="1371599"/>
            <a:ext cx="8991600" cy="9144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3600" dirty="0" smtClean="0">
                <a:solidFill>
                  <a:schemeClr val="bg2"/>
                </a:solidFill>
                <a:latin typeface="Gill Sans"/>
                <a:cs typeface="Gill Sans"/>
              </a:rPr>
              <a:t>Big Data Infrastructure</a:t>
            </a:r>
            <a:endParaRPr lang="en-US" sz="360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pic>
        <p:nvPicPr>
          <p:cNvPr id="9" name="Picture 13" descr="creative-commons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1600" y="6358582"/>
            <a:ext cx="1117600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14"/>
          <p:cNvSpPr>
            <a:spLocks noChangeArrowheads="1"/>
          </p:cNvSpPr>
          <p:nvPr/>
        </p:nvSpPr>
        <p:spPr bwMode="auto">
          <a:xfrm>
            <a:off x="76200" y="2971800"/>
            <a:ext cx="89916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800" b="0" dirty="0">
                <a:solidFill>
                  <a:schemeClr val="bg2"/>
                </a:solidFill>
                <a:latin typeface="Gill Sans"/>
                <a:cs typeface="Gill Sans"/>
              </a:rPr>
              <a:t>Week </a:t>
            </a:r>
            <a:r>
              <a:rPr lang="en-US" sz="2800" b="0" dirty="0" smtClean="0">
                <a:solidFill>
                  <a:schemeClr val="bg2"/>
                </a:solidFill>
                <a:latin typeface="Gill Sans"/>
                <a:cs typeface="Gill Sans"/>
              </a:rPr>
              <a:t>5: Analyzing Graphs (2/</a:t>
            </a:r>
            <a:r>
              <a:rPr lang="en-US" sz="2800" b="0" dirty="0">
                <a:solidFill>
                  <a:schemeClr val="bg2"/>
                </a:solidFill>
                <a:latin typeface="Gill Sans"/>
                <a:cs typeface="Gill Sans"/>
              </a:rPr>
              <a:t>2)</a:t>
            </a:r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1371600" y="6324600"/>
            <a:ext cx="690375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This work is licensed under a Creative Commons Attribution-Noncommercial-Share Alike 3.0 United States</a:t>
            </a:r>
            <a:b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See http://creativecommons.org/licenses/by-nc-sa/3.0/us/ for details</a:t>
            </a:r>
          </a:p>
        </p:txBody>
      </p:sp>
      <p:sp>
        <p:nvSpPr>
          <p:cNvPr id="10" name="Rectangle 14"/>
          <p:cNvSpPr>
            <a:spLocks noChangeArrowheads="1"/>
          </p:cNvSpPr>
          <p:nvPr/>
        </p:nvSpPr>
        <p:spPr bwMode="auto">
          <a:xfrm>
            <a:off x="0" y="205740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CS 489/698 Big Data Infrastructure (Winter 2016)</a:t>
            </a:r>
          </a:p>
        </p:txBody>
      </p:sp>
      <p:sp>
        <p:nvSpPr>
          <p:cNvPr id="12" name="Rectangle 14"/>
          <p:cNvSpPr>
            <a:spLocks noChangeArrowheads="1"/>
          </p:cNvSpPr>
          <p:nvPr/>
        </p:nvSpPr>
        <p:spPr bwMode="auto">
          <a:xfrm>
            <a:off x="76200" y="4572000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Jimmy Lin</a:t>
            </a:r>
          </a:p>
          <a:p>
            <a:pPr algn="ctr" eaLnBrk="1" hangingPunct="1"/>
            <a:r>
              <a:rPr lang="en-US" sz="2000" b="0" dirty="0" smtClean="0">
                <a:solidFill>
                  <a:schemeClr val="bg2"/>
                </a:solidFill>
                <a:latin typeface="Gill Sans"/>
                <a:cs typeface="Gill Sans"/>
              </a:rPr>
              <a:t>David R. Cheriton School of Computer Science</a:t>
            </a:r>
          </a:p>
          <a:p>
            <a:pPr algn="ctr" eaLnBrk="1" hangingPunct="1"/>
            <a:r>
              <a:rPr lang="en-US" sz="2000" b="0" dirty="0" smtClean="0">
                <a:solidFill>
                  <a:schemeClr val="bg2"/>
                </a:solidFill>
                <a:latin typeface="Gill Sans"/>
                <a:cs typeface="Gill Sans"/>
              </a:rPr>
              <a:t>University of Waterloo</a:t>
            </a:r>
            <a:endParaRPr lang="en-US" sz="20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1" name="Rectangle 14"/>
          <p:cNvSpPr>
            <a:spLocks noChangeArrowheads="1"/>
          </p:cNvSpPr>
          <p:nvPr/>
        </p:nvSpPr>
        <p:spPr bwMode="auto">
          <a:xfrm>
            <a:off x="76200" y="3352801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smtClean="0">
                <a:solidFill>
                  <a:schemeClr val="bg2"/>
                </a:solidFill>
                <a:latin typeface="Gill Sans"/>
                <a:cs typeface="Gill Sans"/>
              </a:rPr>
              <a:t>February 4, </a:t>
            </a:r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2016</a:t>
            </a:r>
          </a:p>
        </p:txBody>
      </p:sp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1371600" y="5943600"/>
            <a:ext cx="632737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These slides are available at http</a:t>
            </a:r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://</a:t>
            </a:r>
            <a:r>
              <a:rPr lang="en-US" sz="1800" b="0" dirty="0" err="1">
                <a:solidFill>
                  <a:schemeClr val="bg1"/>
                </a:solidFill>
                <a:latin typeface="Gill Sans"/>
                <a:cs typeface="Gill Sans"/>
              </a:rPr>
              <a:t>lintool.github.io</a:t>
            </a:r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/bigdata-2016w</a:t>
            </a:r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1176374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Landmark Approach (aka sketches)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Select </a:t>
            </a:r>
            <a:r>
              <a:rPr lang="en-US" i="1" dirty="0" smtClean="0"/>
              <a:t>n</a:t>
            </a:r>
            <a:r>
              <a:rPr lang="en-US" dirty="0" smtClean="0"/>
              <a:t> seeds </a:t>
            </a:r>
            <a:r>
              <a:rPr lang="en-US" dirty="0" smtClean="0">
                <a:solidFill>
                  <a:srgbClr val="000000"/>
                </a:solidFill>
              </a:rPr>
              <a:t>{</a:t>
            </a:r>
            <a:r>
              <a:rPr lang="en-US" i="1" dirty="0">
                <a:solidFill>
                  <a:srgbClr val="000000"/>
                </a:solidFill>
              </a:rPr>
              <a:t>s</a:t>
            </a:r>
            <a:r>
              <a:rPr lang="en-US" i="1" baseline="-25000" dirty="0">
                <a:solidFill>
                  <a:srgbClr val="000000"/>
                </a:solidFill>
              </a:rPr>
              <a:t>0</a:t>
            </a:r>
            <a:r>
              <a:rPr lang="en-US" dirty="0">
                <a:solidFill>
                  <a:srgbClr val="000000"/>
                </a:solidFill>
              </a:rPr>
              <a:t>, </a:t>
            </a:r>
            <a:r>
              <a:rPr lang="en-US" i="1" dirty="0">
                <a:solidFill>
                  <a:srgbClr val="000000"/>
                </a:solidFill>
              </a:rPr>
              <a:t>s</a:t>
            </a:r>
            <a:r>
              <a:rPr lang="en-US" i="1" baseline="-25000" dirty="0">
                <a:solidFill>
                  <a:srgbClr val="000000"/>
                </a:solidFill>
              </a:rPr>
              <a:t>1</a:t>
            </a:r>
            <a:r>
              <a:rPr lang="en-US" dirty="0">
                <a:solidFill>
                  <a:srgbClr val="000000"/>
                </a:solidFill>
              </a:rPr>
              <a:t>, … </a:t>
            </a:r>
            <a:r>
              <a:rPr lang="en-US" i="1" dirty="0">
                <a:solidFill>
                  <a:srgbClr val="000000"/>
                </a:solidFill>
              </a:rPr>
              <a:t>s</a:t>
            </a:r>
            <a:r>
              <a:rPr lang="en-US" i="1" baseline="-25000" dirty="0">
                <a:solidFill>
                  <a:srgbClr val="000000"/>
                </a:solidFill>
              </a:rPr>
              <a:t>n</a:t>
            </a:r>
            <a:r>
              <a:rPr lang="en-US" dirty="0" smtClean="0">
                <a:solidFill>
                  <a:srgbClr val="000000"/>
                </a:solidFill>
              </a:rPr>
              <a:t>}</a:t>
            </a:r>
          </a:p>
          <a:p>
            <a:r>
              <a:rPr lang="en-US" dirty="0" smtClean="0">
                <a:solidFill>
                  <a:srgbClr val="000000"/>
                </a:solidFill>
              </a:rPr>
              <a:t>Compute distances from seeds to every node:</a:t>
            </a:r>
          </a:p>
          <a:p>
            <a:pPr lvl="1"/>
            <a:endParaRPr lang="en-US" dirty="0">
              <a:solidFill>
                <a:srgbClr val="000000"/>
              </a:solidFill>
            </a:endParaRPr>
          </a:p>
          <a:p>
            <a:pPr lvl="1"/>
            <a:endParaRPr lang="en-US" dirty="0" smtClean="0">
              <a:solidFill>
                <a:srgbClr val="000000"/>
              </a:solidFill>
            </a:endParaRP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r>
              <a:rPr lang="en-US" dirty="0" smtClean="0"/>
              <a:t>What can we conclude about distances?</a:t>
            </a:r>
          </a:p>
          <a:p>
            <a:pPr lvl="1"/>
            <a:r>
              <a:rPr lang="en-US" dirty="0" smtClean="0"/>
              <a:t>Insight: landmarks bound the maximum path length</a:t>
            </a:r>
          </a:p>
          <a:p>
            <a:r>
              <a:rPr lang="en-US" dirty="0" smtClean="0"/>
              <a:t>Lots of details:</a:t>
            </a:r>
          </a:p>
          <a:p>
            <a:pPr lvl="1"/>
            <a:r>
              <a:rPr lang="en-US" dirty="0" smtClean="0"/>
              <a:t>How to more tightly bound distances</a:t>
            </a:r>
          </a:p>
          <a:p>
            <a:pPr lvl="1"/>
            <a:r>
              <a:rPr lang="en-US" dirty="0" smtClean="0"/>
              <a:t>How to select landmarks (random isn’t the best…)</a:t>
            </a:r>
          </a:p>
          <a:p>
            <a:r>
              <a:rPr lang="en-US" dirty="0" smtClean="0"/>
              <a:t>Use multi-source parallel BFS implementation in MapReduce!</a:t>
            </a:r>
          </a:p>
          <a:p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371600" y="2133600"/>
            <a:ext cx="1469623" cy="13234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A	=	[2, 1, 1]</a:t>
            </a:r>
          </a:p>
          <a:p>
            <a:pPr>
              <a:tabLst>
                <a:tab pos="292100" algn="l"/>
                <a:tab pos="520700" algn="l"/>
              </a:tabLst>
            </a:pP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B 	=	[1, 1, 2]</a:t>
            </a:r>
          </a:p>
          <a:p>
            <a:pPr>
              <a:tabLst>
                <a:tab pos="292100" algn="l"/>
                <a:tab pos="520700" algn="l"/>
              </a:tabLst>
            </a:pP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C	=	[4, 3, 1]</a:t>
            </a:r>
          </a:p>
          <a:p>
            <a:pPr>
              <a:tabLst>
                <a:tab pos="292100" algn="l"/>
                <a:tab pos="520700" algn="l"/>
              </a:tabLst>
            </a:pP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D	=	[1, 2, 4]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 rot="20517061">
            <a:off x="497563" y="2564683"/>
            <a:ext cx="8787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FF0000"/>
                </a:solidFill>
                <a:latin typeface="Gill Sans"/>
                <a:cs typeface="Gill Sans"/>
              </a:rPr>
              <a:t>Nodes</a:t>
            </a:r>
            <a:endParaRPr lang="en-US" sz="20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897011" y="2590800"/>
            <a:ext cx="21321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rgbClr val="FF0000"/>
                </a:solidFill>
                <a:latin typeface="Gill Sans"/>
                <a:cs typeface="Gill Sans"/>
              </a:rPr>
              <a:t>Distances to seeds</a:t>
            </a:r>
            <a:endParaRPr lang="en-US" sz="20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75235737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Graphs and MapReduce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 large class of graph algorithms involve:</a:t>
            </a:r>
          </a:p>
          <a:p>
            <a:pPr lvl="1"/>
            <a:r>
              <a:rPr lang="en-GB" dirty="0" smtClean="0"/>
              <a:t>Performing computations at each node: based on node features, edge features, and local link structure</a:t>
            </a:r>
          </a:p>
          <a:p>
            <a:pPr lvl="1"/>
            <a:r>
              <a:rPr lang="en-GB" dirty="0" smtClean="0"/>
              <a:t>Propagating computations: “traversing” the graph</a:t>
            </a:r>
          </a:p>
          <a:p>
            <a:r>
              <a:rPr lang="en-GB" dirty="0" smtClean="0"/>
              <a:t>Generic recipe:</a:t>
            </a:r>
          </a:p>
          <a:p>
            <a:pPr lvl="1"/>
            <a:r>
              <a:rPr lang="en-GB" dirty="0" smtClean="0"/>
              <a:t>Represent graphs as adjacency lists</a:t>
            </a:r>
          </a:p>
          <a:p>
            <a:pPr lvl="1"/>
            <a:r>
              <a:rPr lang="en-GB" dirty="0" smtClean="0"/>
              <a:t>Perform local computations in mapper</a:t>
            </a:r>
          </a:p>
          <a:p>
            <a:pPr lvl="1"/>
            <a:r>
              <a:rPr lang="en-GB" dirty="0" smtClean="0"/>
              <a:t>Pass along partial results via </a:t>
            </a:r>
            <a:r>
              <a:rPr lang="en-GB" dirty="0" err="1" smtClean="0"/>
              <a:t>outlinks</a:t>
            </a:r>
            <a:r>
              <a:rPr lang="en-GB" dirty="0" smtClean="0"/>
              <a:t>, keyed by destination node</a:t>
            </a:r>
          </a:p>
          <a:p>
            <a:pPr lvl="1"/>
            <a:r>
              <a:rPr lang="en-GB" dirty="0" smtClean="0"/>
              <a:t>Perform aggregation in reducer on </a:t>
            </a:r>
            <a:r>
              <a:rPr lang="en-GB" dirty="0" err="1" smtClean="0"/>
              <a:t>inlinks</a:t>
            </a:r>
            <a:r>
              <a:rPr lang="en-GB" dirty="0" smtClean="0"/>
              <a:t> to a node</a:t>
            </a:r>
          </a:p>
          <a:p>
            <a:pPr lvl="1"/>
            <a:r>
              <a:rPr lang="en-GB" dirty="0" smtClean="0"/>
              <a:t>Iterate until convergence: controlled by external “driver”</a:t>
            </a:r>
          </a:p>
          <a:p>
            <a:pPr lvl="1"/>
            <a:r>
              <a:rPr lang="en-GB" dirty="0" smtClean="0"/>
              <a:t>Don’t forget to pass the graph structure between iterations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640106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0" y="2855892"/>
            <a:ext cx="91440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32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PageRank</a:t>
            </a:r>
            <a:endParaRPr lang="en-US" sz="32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3352800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8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(The original “secret sauce” for evaluating the importance of web pages)</a:t>
            </a:r>
            <a:endParaRPr lang="en-US" sz="18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3657600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8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(What’s the “Page” in PageRank?)</a:t>
            </a:r>
            <a:endParaRPr lang="en-US" sz="18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pic>
        <p:nvPicPr>
          <p:cNvPr id="2" name="Picture 1" descr="Larry_Page_in_the_European_Parliament,_17.06.2009_(cropped).jp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974"/>
          <a:stretch/>
        </p:blipFill>
        <p:spPr>
          <a:xfrm rot="703974">
            <a:off x="6021948" y="4004138"/>
            <a:ext cx="2679700" cy="2377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489470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Random Walks Over the Web</a:t>
            </a:r>
          </a:p>
        </p:txBody>
      </p:sp>
      <p:sp>
        <p:nvSpPr>
          <p:cNvPr id="98307" name="Rectangle 2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GB" dirty="0" smtClean="0"/>
              <a:t>Random surfer model:</a:t>
            </a:r>
          </a:p>
          <a:p>
            <a:pPr lvl="1"/>
            <a:r>
              <a:rPr lang="en-GB" dirty="0" smtClean="0"/>
              <a:t>User starts at a random Web page</a:t>
            </a:r>
          </a:p>
          <a:p>
            <a:pPr lvl="1"/>
            <a:r>
              <a:rPr lang="en-GB" dirty="0" smtClean="0"/>
              <a:t>User randomly clicks on links, surfing from page to page</a:t>
            </a:r>
          </a:p>
          <a:p>
            <a:r>
              <a:rPr lang="en-GB" dirty="0" err="1" smtClean="0"/>
              <a:t>PageRank</a:t>
            </a:r>
            <a:endParaRPr lang="en-GB" dirty="0" smtClean="0"/>
          </a:p>
          <a:p>
            <a:pPr lvl="1"/>
            <a:r>
              <a:rPr lang="en-GB" dirty="0" smtClean="0"/>
              <a:t>Characterizes the amount of time spent on any given page</a:t>
            </a:r>
          </a:p>
          <a:p>
            <a:pPr lvl="1"/>
            <a:r>
              <a:rPr lang="en-GB" dirty="0" smtClean="0"/>
              <a:t>Mathematically, a probability distribution over pages</a:t>
            </a:r>
          </a:p>
          <a:p>
            <a:r>
              <a:rPr lang="en-GB" dirty="0" err="1" smtClean="0"/>
              <a:t>PageRank</a:t>
            </a:r>
            <a:r>
              <a:rPr lang="en-GB" dirty="0" smtClean="0"/>
              <a:t> captures notions of page importance</a:t>
            </a:r>
          </a:p>
          <a:p>
            <a:pPr lvl="1"/>
            <a:r>
              <a:rPr lang="en-GB" dirty="0" smtClean="0"/>
              <a:t>Correspondence to human intuition?</a:t>
            </a:r>
          </a:p>
          <a:p>
            <a:pPr lvl="1"/>
            <a:r>
              <a:rPr lang="en-GB" dirty="0" smtClean="0"/>
              <a:t>One of thousands of features used in web search</a:t>
            </a:r>
          </a:p>
          <a:p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2182215916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0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0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0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0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30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8307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Wingdings" pitchFamily="2" charset="2"/>
              <a:buNone/>
            </a:pPr>
            <a:r>
              <a:rPr lang="en-US" dirty="0" smtClean="0"/>
              <a:t>Given page </a:t>
            </a:r>
            <a:r>
              <a:rPr lang="en-US" i="1" dirty="0" smtClean="0"/>
              <a:t>x</a:t>
            </a:r>
            <a:r>
              <a:rPr lang="en-US" dirty="0" smtClean="0"/>
              <a:t> with </a:t>
            </a:r>
            <a:r>
              <a:rPr lang="en-US" dirty="0" err="1" smtClean="0"/>
              <a:t>inlinks</a:t>
            </a:r>
            <a:r>
              <a:rPr lang="en-US" dirty="0" smtClean="0"/>
              <a:t> </a:t>
            </a:r>
            <a:r>
              <a:rPr lang="en-US" i="1" dirty="0" smtClean="0"/>
              <a:t>t</a:t>
            </a:r>
            <a:r>
              <a:rPr lang="en-US" i="1" baseline="-25000" dirty="0" smtClean="0"/>
              <a:t>1</a:t>
            </a:r>
            <a:r>
              <a:rPr lang="en-US" i="1" dirty="0" smtClean="0"/>
              <a:t>…</a:t>
            </a:r>
            <a:r>
              <a:rPr lang="en-US" i="1" dirty="0" err="1" smtClean="0"/>
              <a:t>t</a:t>
            </a:r>
            <a:r>
              <a:rPr lang="en-US" i="1" baseline="-25000" dirty="0" err="1" smtClean="0"/>
              <a:t>n</a:t>
            </a:r>
            <a:r>
              <a:rPr lang="en-US" dirty="0" smtClean="0"/>
              <a:t>, where</a:t>
            </a:r>
          </a:p>
          <a:p>
            <a:pPr lvl="1"/>
            <a:r>
              <a:rPr lang="en-US" i="1" dirty="0" smtClean="0"/>
              <a:t>C(t)</a:t>
            </a:r>
            <a:r>
              <a:rPr lang="en-US" dirty="0" smtClean="0"/>
              <a:t> is the out-degree of </a:t>
            </a:r>
            <a:r>
              <a:rPr lang="en-US" i="1" dirty="0" smtClean="0"/>
              <a:t>t</a:t>
            </a:r>
          </a:p>
          <a:p>
            <a:pPr lvl="1"/>
            <a:r>
              <a:rPr lang="en-US" i="1" dirty="0" smtClean="0">
                <a:sym typeface="Symbol" pitchFamily="18" charset="2"/>
              </a:rPr>
              <a:t></a:t>
            </a:r>
            <a:r>
              <a:rPr lang="en-US" dirty="0" smtClean="0"/>
              <a:t> is probability of random jump</a:t>
            </a:r>
          </a:p>
          <a:p>
            <a:pPr lvl="1"/>
            <a:r>
              <a:rPr lang="en-US" i="1" dirty="0" smtClean="0"/>
              <a:t>N</a:t>
            </a:r>
            <a:r>
              <a:rPr lang="en-US" dirty="0" smtClean="0"/>
              <a:t> is the total number of nodes in the graph</a:t>
            </a:r>
          </a:p>
        </p:txBody>
      </p:sp>
      <p:sp>
        <p:nvSpPr>
          <p:cNvPr id="5125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PageRank: Defined</a:t>
            </a:r>
          </a:p>
        </p:txBody>
      </p:sp>
      <p:sp>
        <p:nvSpPr>
          <p:cNvPr id="5126" name="Oval 5"/>
          <p:cNvSpPr>
            <a:spLocks noChangeArrowheads="1"/>
          </p:cNvSpPr>
          <p:nvPr/>
        </p:nvSpPr>
        <p:spPr bwMode="auto">
          <a:xfrm>
            <a:off x="5638800" y="45720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/>
            <a:r>
              <a:rPr lang="en-US" sz="1800" b="0" dirty="0">
                <a:solidFill>
                  <a:schemeClr val="bg2"/>
                </a:solidFill>
                <a:latin typeface="Gill Sans"/>
                <a:cs typeface="Gill Sans"/>
              </a:rPr>
              <a:t>X</a:t>
            </a:r>
          </a:p>
        </p:txBody>
      </p:sp>
      <p:sp>
        <p:nvSpPr>
          <p:cNvPr id="5127" name="Oval 7"/>
          <p:cNvSpPr>
            <a:spLocks noChangeArrowheads="1"/>
          </p:cNvSpPr>
          <p:nvPr/>
        </p:nvSpPr>
        <p:spPr bwMode="auto">
          <a:xfrm>
            <a:off x="2743200" y="41910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/>
            <a:r>
              <a:rPr lang="en-US" sz="1800" b="0" i="1" dirty="0">
                <a:solidFill>
                  <a:schemeClr val="bg2"/>
                </a:solidFill>
                <a:latin typeface="Gill Sans"/>
                <a:cs typeface="Gill Sans"/>
              </a:rPr>
              <a:t>t</a:t>
            </a:r>
            <a:r>
              <a:rPr lang="en-US" sz="1800" b="0" i="1" baseline="-25000" dirty="0">
                <a:solidFill>
                  <a:schemeClr val="bg2"/>
                </a:solidFill>
                <a:latin typeface="Gill Sans"/>
                <a:cs typeface="Gill Sans"/>
              </a:rPr>
              <a:t>1</a:t>
            </a:r>
          </a:p>
        </p:txBody>
      </p:sp>
      <p:sp>
        <p:nvSpPr>
          <p:cNvPr id="5128" name="Oval 8"/>
          <p:cNvSpPr>
            <a:spLocks noChangeArrowheads="1"/>
          </p:cNvSpPr>
          <p:nvPr/>
        </p:nvSpPr>
        <p:spPr bwMode="auto">
          <a:xfrm>
            <a:off x="3048000" y="50292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/>
            <a:r>
              <a:rPr lang="en-US" sz="1800" b="0" i="1">
                <a:solidFill>
                  <a:schemeClr val="bg2"/>
                </a:solidFill>
                <a:latin typeface="Gill Sans"/>
                <a:cs typeface="Gill Sans"/>
              </a:rPr>
              <a:t>t</a:t>
            </a:r>
            <a:r>
              <a:rPr lang="en-US" sz="1800" b="0" i="1" baseline="-25000">
                <a:solidFill>
                  <a:schemeClr val="bg2"/>
                </a:solidFill>
                <a:latin typeface="Gill Sans"/>
                <a:cs typeface="Gill Sans"/>
              </a:rPr>
              <a:t>2</a:t>
            </a:r>
          </a:p>
        </p:txBody>
      </p:sp>
      <p:sp>
        <p:nvSpPr>
          <p:cNvPr id="5129" name="Oval 10"/>
          <p:cNvSpPr>
            <a:spLocks noChangeArrowheads="1"/>
          </p:cNvSpPr>
          <p:nvPr/>
        </p:nvSpPr>
        <p:spPr bwMode="auto">
          <a:xfrm>
            <a:off x="4495800" y="56388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/>
            <a:r>
              <a:rPr lang="en-US" sz="1800" b="0" i="1" dirty="0" err="1">
                <a:solidFill>
                  <a:schemeClr val="bg2"/>
                </a:solidFill>
                <a:latin typeface="Gill Sans"/>
                <a:cs typeface="Gill Sans"/>
              </a:rPr>
              <a:t>t</a:t>
            </a:r>
            <a:r>
              <a:rPr lang="en-US" sz="1800" b="0" i="1" baseline="-25000" dirty="0" err="1">
                <a:solidFill>
                  <a:schemeClr val="bg2"/>
                </a:solidFill>
                <a:latin typeface="Gill Sans"/>
                <a:cs typeface="Gill Sans"/>
              </a:rPr>
              <a:t>n</a:t>
            </a:r>
            <a:endParaRPr lang="en-US" sz="1800" b="0" i="1" baseline="-2500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5130" name="Line 11"/>
          <p:cNvSpPr>
            <a:spLocks noChangeShapeType="1"/>
          </p:cNvSpPr>
          <p:nvPr/>
        </p:nvSpPr>
        <p:spPr bwMode="auto">
          <a:xfrm>
            <a:off x="3200400" y="4419600"/>
            <a:ext cx="2362200" cy="228600"/>
          </a:xfrm>
          <a:prstGeom prst="line">
            <a:avLst/>
          </a:prstGeom>
          <a:ln w="1587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en-US" b="0">
              <a:latin typeface="Gill Sans"/>
              <a:cs typeface="Gill Sans"/>
            </a:endParaRPr>
          </a:p>
        </p:txBody>
      </p:sp>
      <p:sp>
        <p:nvSpPr>
          <p:cNvPr id="5131" name="Line 12"/>
          <p:cNvSpPr>
            <a:spLocks noChangeShapeType="1"/>
          </p:cNvSpPr>
          <p:nvPr/>
        </p:nvSpPr>
        <p:spPr bwMode="auto">
          <a:xfrm flipV="1">
            <a:off x="3505200" y="4800600"/>
            <a:ext cx="2057400" cy="381000"/>
          </a:xfrm>
          <a:prstGeom prst="line">
            <a:avLst/>
          </a:prstGeom>
          <a:ln w="1587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en-US" b="0">
              <a:latin typeface="Gill Sans"/>
              <a:cs typeface="Gill Sans"/>
            </a:endParaRPr>
          </a:p>
        </p:txBody>
      </p:sp>
      <p:sp>
        <p:nvSpPr>
          <p:cNvPr id="5132" name="Line 13"/>
          <p:cNvSpPr>
            <a:spLocks noChangeShapeType="1"/>
          </p:cNvSpPr>
          <p:nvPr/>
        </p:nvSpPr>
        <p:spPr bwMode="auto">
          <a:xfrm flipV="1">
            <a:off x="4876800" y="4953000"/>
            <a:ext cx="762000" cy="685800"/>
          </a:xfrm>
          <a:prstGeom prst="line">
            <a:avLst/>
          </a:prstGeom>
          <a:ln w="1587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en-US" b="0">
              <a:latin typeface="Gill Sans"/>
              <a:cs typeface="Gill Sans"/>
            </a:endParaRPr>
          </a:p>
        </p:txBody>
      </p:sp>
      <p:sp>
        <p:nvSpPr>
          <p:cNvPr id="5133" name="Line 14"/>
          <p:cNvSpPr>
            <a:spLocks noChangeShapeType="1"/>
          </p:cNvSpPr>
          <p:nvPr/>
        </p:nvSpPr>
        <p:spPr bwMode="auto">
          <a:xfrm flipH="1">
            <a:off x="2209800" y="4495800"/>
            <a:ext cx="457200" cy="228600"/>
          </a:xfrm>
          <a:prstGeom prst="line">
            <a:avLst/>
          </a:prstGeom>
          <a:ln w="1587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en-US" b="0">
              <a:latin typeface="Gill Sans"/>
              <a:cs typeface="Gill Sans"/>
            </a:endParaRPr>
          </a:p>
        </p:txBody>
      </p:sp>
      <p:sp>
        <p:nvSpPr>
          <p:cNvPr id="5134" name="Line 15"/>
          <p:cNvSpPr>
            <a:spLocks noChangeShapeType="1"/>
          </p:cNvSpPr>
          <p:nvPr/>
        </p:nvSpPr>
        <p:spPr bwMode="auto">
          <a:xfrm flipH="1" flipV="1">
            <a:off x="2057400" y="4114800"/>
            <a:ext cx="609600" cy="152400"/>
          </a:xfrm>
          <a:prstGeom prst="line">
            <a:avLst/>
          </a:prstGeom>
          <a:ln w="1587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en-US" b="0">
              <a:latin typeface="Gill Sans"/>
              <a:cs typeface="Gill Sans"/>
            </a:endParaRPr>
          </a:p>
        </p:txBody>
      </p:sp>
      <p:sp>
        <p:nvSpPr>
          <p:cNvPr id="5135" name="Line 17"/>
          <p:cNvSpPr>
            <a:spLocks noChangeShapeType="1"/>
          </p:cNvSpPr>
          <p:nvPr/>
        </p:nvSpPr>
        <p:spPr bwMode="auto">
          <a:xfrm flipH="1">
            <a:off x="2057400" y="5334000"/>
            <a:ext cx="914400" cy="457200"/>
          </a:xfrm>
          <a:prstGeom prst="line">
            <a:avLst/>
          </a:prstGeom>
          <a:ln w="1587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en-US" b="0">
              <a:latin typeface="Gill Sans"/>
              <a:cs typeface="Gill Sans"/>
            </a:endParaRPr>
          </a:p>
        </p:txBody>
      </p:sp>
      <p:sp>
        <p:nvSpPr>
          <p:cNvPr id="5136" name="Line 18"/>
          <p:cNvSpPr>
            <a:spLocks noChangeShapeType="1"/>
          </p:cNvSpPr>
          <p:nvPr/>
        </p:nvSpPr>
        <p:spPr bwMode="auto">
          <a:xfrm flipH="1" flipV="1">
            <a:off x="1828800" y="5181600"/>
            <a:ext cx="1143000" cy="0"/>
          </a:xfrm>
          <a:prstGeom prst="line">
            <a:avLst/>
          </a:prstGeom>
          <a:ln w="1587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en-US" b="0">
              <a:latin typeface="Gill Sans"/>
              <a:cs typeface="Gill Sans"/>
            </a:endParaRPr>
          </a:p>
        </p:txBody>
      </p:sp>
      <p:sp>
        <p:nvSpPr>
          <p:cNvPr id="5137" name="Line 19"/>
          <p:cNvSpPr>
            <a:spLocks noChangeShapeType="1"/>
          </p:cNvSpPr>
          <p:nvPr/>
        </p:nvSpPr>
        <p:spPr bwMode="auto">
          <a:xfrm>
            <a:off x="4953000" y="5867400"/>
            <a:ext cx="1066800" cy="76200"/>
          </a:xfrm>
          <a:prstGeom prst="line">
            <a:avLst/>
          </a:prstGeom>
          <a:ln w="1587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en-US" b="0">
              <a:latin typeface="Gill Sans"/>
              <a:cs typeface="Gill Sans"/>
            </a:endParaRPr>
          </a:p>
        </p:txBody>
      </p:sp>
      <p:sp>
        <p:nvSpPr>
          <p:cNvPr id="5138" name="Line 20"/>
          <p:cNvSpPr>
            <a:spLocks noChangeShapeType="1"/>
          </p:cNvSpPr>
          <p:nvPr/>
        </p:nvSpPr>
        <p:spPr bwMode="auto">
          <a:xfrm flipH="1">
            <a:off x="3276600" y="5867400"/>
            <a:ext cx="1143000" cy="228600"/>
          </a:xfrm>
          <a:prstGeom prst="line">
            <a:avLst/>
          </a:prstGeom>
          <a:ln w="1587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en-US" b="0">
              <a:latin typeface="Gill Sans"/>
              <a:cs typeface="Gill Sans"/>
            </a:endParaRPr>
          </a:p>
        </p:txBody>
      </p:sp>
      <p:sp>
        <p:nvSpPr>
          <p:cNvPr id="5139" name="Text Box 21"/>
          <p:cNvSpPr txBox="1">
            <a:spLocks noChangeArrowheads="1"/>
          </p:cNvSpPr>
          <p:nvPr/>
        </p:nvSpPr>
        <p:spPr bwMode="auto">
          <a:xfrm>
            <a:off x="3570288" y="5257800"/>
            <a:ext cx="544512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…</a:t>
            </a:r>
          </a:p>
        </p:txBody>
      </p:sp>
      <p:sp>
        <p:nvSpPr>
          <p:cNvPr id="5140" name="Oval 5"/>
          <p:cNvSpPr>
            <a:spLocks noChangeArrowheads="1"/>
          </p:cNvSpPr>
          <p:nvPr/>
        </p:nvSpPr>
        <p:spPr bwMode="auto">
          <a:xfrm>
            <a:off x="1600200" y="38862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endParaRPr lang="en-US" b="0" i="1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5141" name="Oval 5"/>
          <p:cNvSpPr>
            <a:spLocks noChangeArrowheads="1"/>
          </p:cNvSpPr>
          <p:nvPr/>
        </p:nvSpPr>
        <p:spPr bwMode="auto">
          <a:xfrm>
            <a:off x="1752600" y="46482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endParaRPr lang="en-US" b="0" i="1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5142" name="Oval 5"/>
          <p:cNvSpPr>
            <a:spLocks noChangeArrowheads="1"/>
          </p:cNvSpPr>
          <p:nvPr/>
        </p:nvSpPr>
        <p:spPr bwMode="auto">
          <a:xfrm>
            <a:off x="1371600" y="50292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endParaRPr lang="en-US" b="0" i="1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5143" name="Oval 5"/>
          <p:cNvSpPr>
            <a:spLocks noChangeArrowheads="1"/>
          </p:cNvSpPr>
          <p:nvPr/>
        </p:nvSpPr>
        <p:spPr bwMode="auto">
          <a:xfrm>
            <a:off x="1600200" y="57150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endParaRPr lang="en-US" b="0" i="1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5144" name="Oval 5"/>
          <p:cNvSpPr>
            <a:spLocks noChangeArrowheads="1"/>
          </p:cNvSpPr>
          <p:nvPr/>
        </p:nvSpPr>
        <p:spPr bwMode="auto">
          <a:xfrm>
            <a:off x="2819400" y="60198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endParaRPr lang="en-US" b="0" i="1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5145" name="Oval 5"/>
          <p:cNvSpPr>
            <a:spLocks noChangeArrowheads="1"/>
          </p:cNvSpPr>
          <p:nvPr/>
        </p:nvSpPr>
        <p:spPr bwMode="auto">
          <a:xfrm>
            <a:off x="6096000" y="57912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endParaRPr lang="en-US" b="0" i="1">
              <a:solidFill>
                <a:schemeClr val="bg2"/>
              </a:solidFill>
              <a:latin typeface="Gill Sans"/>
              <a:cs typeface="Gill San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2895600"/>
            <a:ext cx="4239895" cy="6915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68013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Computing PageRank</a:t>
            </a:r>
          </a:p>
        </p:txBody>
      </p:sp>
      <p:sp>
        <p:nvSpPr>
          <p:cNvPr id="99331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Properties of </a:t>
            </a:r>
            <a:r>
              <a:rPr lang="en-US" dirty="0" err="1" smtClean="0"/>
              <a:t>PageRank</a:t>
            </a:r>
            <a:endParaRPr lang="en-US" dirty="0" smtClean="0"/>
          </a:p>
          <a:p>
            <a:pPr lvl="1"/>
            <a:r>
              <a:rPr lang="en-US" dirty="0" smtClean="0"/>
              <a:t>Can be computed iteratively</a:t>
            </a:r>
          </a:p>
          <a:p>
            <a:pPr lvl="1"/>
            <a:r>
              <a:rPr lang="en-US" dirty="0" smtClean="0"/>
              <a:t>Effects at each iteration are local</a:t>
            </a:r>
          </a:p>
          <a:p>
            <a:r>
              <a:rPr lang="en-US" dirty="0" smtClean="0"/>
              <a:t>Sketch of algorithm:</a:t>
            </a:r>
          </a:p>
          <a:p>
            <a:pPr lvl="1"/>
            <a:r>
              <a:rPr lang="en-US" dirty="0" smtClean="0"/>
              <a:t>Start with seed </a:t>
            </a:r>
            <a:r>
              <a:rPr lang="en-US" i="1" dirty="0" err="1" smtClean="0"/>
              <a:t>PR</a:t>
            </a:r>
            <a:r>
              <a:rPr lang="en-US" i="1" baseline="-25000" dirty="0" err="1" smtClean="0"/>
              <a:t>i</a:t>
            </a:r>
            <a:r>
              <a:rPr lang="en-US" dirty="0" smtClean="0"/>
              <a:t> values</a:t>
            </a:r>
          </a:p>
          <a:p>
            <a:pPr lvl="1"/>
            <a:r>
              <a:rPr lang="en-US" dirty="0" smtClean="0"/>
              <a:t>Each page distributes </a:t>
            </a:r>
            <a:r>
              <a:rPr lang="en-US" i="1" dirty="0" err="1" smtClean="0"/>
              <a:t>PR</a:t>
            </a:r>
            <a:r>
              <a:rPr lang="en-US" i="1" baseline="-25000" dirty="0" err="1" smtClean="0"/>
              <a:t>i</a:t>
            </a:r>
            <a:r>
              <a:rPr lang="en-US" dirty="0" smtClean="0"/>
              <a:t> “credit” to all pages it links to</a:t>
            </a:r>
          </a:p>
          <a:p>
            <a:pPr lvl="1"/>
            <a:r>
              <a:rPr lang="en-US" dirty="0" smtClean="0"/>
              <a:t>Each target page adds up “credit” from multiple in-bound links to compute </a:t>
            </a:r>
            <a:r>
              <a:rPr lang="en-US" i="1" dirty="0" smtClean="0"/>
              <a:t>PR</a:t>
            </a:r>
            <a:r>
              <a:rPr lang="en-US" i="1" baseline="-25000" dirty="0" smtClean="0"/>
              <a:t>i+1</a:t>
            </a:r>
          </a:p>
          <a:p>
            <a:pPr lvl="1"/>
            <a:r>
              <a:rPr lang="en-US" dirty="0" smtClean="0"/>
              <a:t>Iterate until values converge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70401520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9331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Simplified </a:t>
            </a:r>
            <a:r>
              <a:rPr lang="en-US" dirty="0" err="1" smtClean="0"/>
              <a:t>PageRank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First, tackle the simple case:</a:t>
            </a:r>
          </a:p>
          <a:p>
            <a:pPr lvl="1"/>
            <a:r>
              <a:rPr lang="en-US" dirty="0" smtClean="0"/>
              <a:t>No random jump factor</a:t>
            </a:r>
          </a:p>
          <a:p>
            <a:pPr lvl="1"/>
            <a:r>
              <a:rPr lang="en-US" dirty="0" smtClean="0"/>
              <a:t>No dangling nodes</a:t>
            </a:r>
          </a:p>
          <a:p>
            <a:r>
              <a:rPr lang="en-US" dirty="0" smtClean="0"/>
              <a:t>Then, factor in these complexities…</a:t>
            </a:r>
          </a:p>
          <a:p>
            <a:pPr lvl="1"/>
            <a:r>
              <a:rPr lang="en-US" dirty="0" smtClean="0"/>
              <a:t>Why do we need the random jump?</a:t>
            </a:r>
          </a:p>
          <a:p>
            <a:pPr lvl="1"/>
            <a:r>
              <a:rPr lang="en-US" dirty="0" smtClean="0"/>
              <a:t>Where do dangling nodes come from?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478567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</a:t>
            </a:r>
            <a:r>
              <a:rPr lang="en-US" dirty="0" err="1" smtClean="0"/>
              <a:t>PageRank</a:t>
            </a:r>
            <a:r>
              <a:rPr lang="en-US" dirty="0" smtClean="0"/>
              <a:t> Iteration (1)</a:t>
            </a:r>
            <a:endParaRPr lang="en-US" dirty="0"/>
          </a:p>
        </p:txBody>
      </p:sp>
      <p:sp>
        <p:nvSpPr>
          <p:cNvPr id="5" name="Oval 4"/>
          <p:cNvSpPr/>
          <p:nvPr/>
        </p:nvSpPr>
        <p:spPr>
          <a:xfrm>
            <a:off x="1457532" y="3124200"/>
            <a:ext cx="152400" cy="15240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2905332" y="2743200"/>
            <a:ext cx="152400" cy="15240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1609932" y="4495800"/>
            <a:ext cx="152400" cy="1524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3667332" y="3962400"/>
            <a:ext cx="152400" cy="1524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9" name="Oval 8"/>
          <p:cNvSpPr/>
          <p:nvPr/>
        </p:nvSpPr>
        <p:spPr>
          <a:xfrm>
            <a:off x="2448132" y="3733800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10" name="Straight Arrow Connector 9"/>
          <p:cNvCxnSpPr>
            <a:stCxn id="5" idx="6"/>
            <a:endCxn id="6" idx="2"/>
          </p:cNvCxnSpPr>
          <p:nvPr/>
        </p:nvCxnSpPr>
        <p:spPr>
          <a:xfrm flipV="1">
            <a:off x="1609932" y="2819400"/>
            <a:ext cx="1295400" cy="381000"/>
          </a:xfrm>
          <a:prstGeom prst="straightConnector1">
            <a:avLst/>
          </a:prstGeom>
          <a:ln w="952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9" idx="1"/>
            <a:endCxn id="5" idx="5"/>
          </p:cNvCxnSpPr>
          <p:nvPr/>
        </p:nvCxnSpPr>
        <p:spPr>
          <a:xfrm rot="16200000" flipV="1">
            <a:off x="1778114" y="3063782"/>
            <a:ext cx="501836" cy="882836"/>
          </a:xfrm>
          <a:prstGeom prst="straightConnector1">
            <a:avLst/>
          </a:prstGeom>
          <a:ln w="952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5" idx="4"/>
            <a:endCxn id="7" idx="0"/>
          </p:cNvCxnSpPr>
          <p:nvPr/>
        </p:nvCxnSpPr>
        <p:spPr>
          <a:xfrm rot="16200000" flipH="1">
            <a:off x="1000332" y="3810000"/>
            <a:ext cx="1219200" cy="152400"/>
          </a:xfrm>
          <a:prstGeom prst="straightConnector1">
            <a:avLst/>
          </a:prstGeom>
          <a:ln w="952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7" idx="7"/>
            <a:endCxn id="9" idx="3"/>
          </p:cNvCxnSpPr>
          <p:nvPr/>
        </p:nvCxnSpPr>
        <p:spPr>
          <a:xfrm rot="5400000" flipH="1" flipV="1">
            <a:off x="1778114" y="3825782"/>
            <a:ext cx="654236" cy="730436"/>
          </a:xfrm>
          <a:prstGeom prst="straightConnector1">
            <a:avLst/>
          </a:prstGeom>
          <a:ln w="952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9" idx="7"/>
            <a:endCxn id="6" idx="4"/>
          </p:cNvCxnSpPr>
          <p:nvPr/>
        </p:nvCxnSpPr>
        <p:spPr>
          <a:xfrm rot="5400000" flipH="1" flipV="1">
            <a:off x="2349614" y="3124200"/>
            <a:ext cx="860518" cy="403318"/>
          </a:xfrm>
          <a:prstGeom prst="straightConnector1">
            <a:avLst/>
          </a:prstGeom>
          <a:ln w="952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6" idx="5"/>
            <a:endCxn id="8" idx="1"/>
          </p:cNvCxnSpPr>
          <p:nvPr/>
        </p:nvCxnSpPr>
        <p:spPr>
          <a:xfrm rot="16200000" flipH="1">
            <a:off x="2806814" y="3101882"/>
            <a:ext cx="1111436" cy="654236"/>
          </a:xfrm>
          <a:prstGeom prst="straightConnector1">
            <a:avLst/>
          </a:prstGeom>
          <a:ln w="952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9" idx="6"/>
            <a:endCxn id="8" idx="2"/>
          </p:cNvCxnSpPr>
          <p:nvPr/>
        </p:nvCxnSpPr>
        <p:spPr>
          <a:xfrm>
            <a:off x="2600532" y="3810000"/>
            <a:ext cx="1066800" cy="228600"/>
          </a:xfrm>
          <a:prstGeom prst="straightConnector1">
            <a:avLst/>
          </a:prstGeom>
          <a:ln w="952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8" idx="3"/>
            <a:endCxn id="7" idx="6"/>
          </p:cNvCxnSpPr>
          <p:nvPr/>
        </p:nvCxnSpPr>
        <p:spPr>
          <a:xfrm rot="5400000">
            <a:off x="2486232" y="3368582"/>
            <a:ext cx="479518" cy="1927318"/>
          </a:xfrm>
          <a:prstGeom prst="straightConnector1">
            <a:avLst/>
          </a:prstGeom>
          <a:ln w="952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1076532" y="2895600"/>
            <a:ext cx="6960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n</a:t>
            </a:r>
            <a:r>
              <a:rPr lang="en-US" sz="1200" b="1" i="1" baseline="-250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1</a:t>
            </a:r>
            <a:r>
              <a:rPr lang="en-US" sz="12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(0.2)</a:t>
            </a:r>
            <a:endParaRPr 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364466" y="4599801"/>
            <a:ext cx="6960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n</a:t>
            </a:r>
            <a:r>
              <a:rPr lang="en-US" sz="1200" b="1" i="1" baseline="-250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4</a:t>
            </a:r>
            <a:r>
              <a:rPr lang="en-US" sz="12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(0.2)</a:t>
            </a:r>
            <a:endParaRPr 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3743532" y="3962400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n</a:t>
            </a:r>
            <a:r>
              <a:rPr lang="en-US" sz="1200" b="1" i="1" baseline="-250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3</a:t>
            </a:r>
            <a:r>
              <a:rPr lang="en-US" sz="12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(0.2)</a:t>
            </a:r>
            <a:endParaRPr 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371932" y="3837801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n</a:t>
            </a:r>
            <a:r>
              <a:rPr lang="en-US" sz="1200" b="1" i="1" baseline="-250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5</a:t>
            </a:r>
            <a:r>
              <a:rPr lang="en-US" sz="12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(0.2)</a:t>
            </a:r>
            <a:endParaRPr 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867857" y="2514600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n</a:t>
            </a:r>
            <a:r>
              <a:rPr lang="en-US" sz="1200" b="1" i="1" baseline="-250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2</a:t>
            </a:r>
            <a:r>
              <a:rPr lang="en-US" sz="12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(0.2)</a:t>
            </a:r>
            <a:endParaRPr 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609932" y="2895600"/>
            <a:ext cx="3978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6">
                    <a:lumMod val="75000"/>
                  </a:schemeClr>
                </a:solidFill>
              </a:rPr>
              <a:t>0.1</a:t>
            </a:r>
            <a:endParaRPr lang="en-US" sz="12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228932" y="3304401"/>
            <a:ext cx="3978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6">
                    <a:lumMod val="75000"/>
                  </a:schemeClr>
                </a:solidFill>
              </a:rPr>
              <a:t>0.1</a:t>
            </a:r>
            <a:endParaRPr lang="en-US" sz="12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686900" y="4114800"/>
            <a:ext cx="3978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4">
                    <a:lumMod val="50000"/>
                  </a:schemeClr>
                </a:solidFill>
              </a:rPr>
              <a:t>0.2</a:t>
            </a:r>
            <a:endParaRPr lang="en-US" sz="12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439500" y="4114800"/>
            <a:ext cx="3978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0.2</a:t>
            </a:r>
            <a:endParaRPr lang="en-US" sz="1200" dirty="0">
              <a:solidFill>
                <a:schemeClr val="accent3">
                  <a:lumMod val="50000"/>
                </a:schemeClr>
              </a:solidFill>
            </a:endParaRPr>
          </a:p>
        </p:txBody>
      </p:sp>
      <p:cxnSp>
        <p:nvCxnSpPr>
          <p:cNvPr id="27" name="Straight Arrow Connector 26"/>
          <p:cNvCxnSpPr>
            <a:stCxn id="6" idx="3"/>
            <a:endCxn id="9" idx="0"/>
          </p:cNvCxnSpPr>
          <p:nvPr/>
        </p:nvCxnSpPr>
        <p:spPr>
          <a:xfrm rot="5400000">
            <a:off x="2295732" y="3101882"/>
            <a:ext cx="860518" cy="403318"/>
          </a:xfrm>
          <a:prstGeom prst="straightConnector1">
            <a:avLst/>
          </a:prstGeom>
          <a:ln w="952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2524332" y="2895600"/>
            <a:ext cx="3978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5">
                    <a:lumMod val="75000"/>
                  </a:schemeClr>
                </a:solidFill>
              </a:rPr>
              <a:t>0.1</a:t>
            </a:r>
            <a:endParaRPr lang="en-US" sz="12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3058500" y="2819400"/>
            <a:ext cx="3978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5">
                    <a:lumMod val="75000"/>
                  </a:schemeClr>
                </a:solidFill>
              </a:rPr>
              <a:t>0.1</a:t>
            </a:r>
            <a:endParaRPr lang="en-US" sz="12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914732" y="3609201"/>
            <a:ext cx="5677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1">
                    <a:lumMod val="50000"/>
                  </a:schemeClr>
                </a:solidFill>
              </a:rPr>
              <a:t>0.066</a:t>
            </a:r>
            <a:endParaRPr lang="en-US" sz="1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2749005" y="3657600"/>
            <a:ext cx="5677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1">
                    <a:lumMod val="50000"/>
                  </a:schemeClr>
                </a:solidFill>
              </a:rPr>
              <a:t>0.066</a:t>
            </a:r>
            <a:endParaRPr lang="en-US" sz="1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2596605" y="3505200"/>
            <a:ext cx="5677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1">
                    <a:lumMod val="50000"/>
                  </a:schemeClr>
                </a:solidFill>
              </a:rPr>
              <a:t>0.066</a:t>
            </a:r>
            <a:endParaRPr lang="en-US" sz="1200" dirty="0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53" name="Group 52"/>
          <p:cNvGrpSpPr/>
          <p:nvPr/>
        </p:nvGrpSpPr>
        <p:grpSpPr>
          <a:xfrm>
            <a:off x="4696657" y="2514600"/>
            <a:ext cx="3532943" cy="2362200"/>
            <a:chOff x="4696657" y="2590800"/>
            <a:chExt cx="3532943" cy="2362200"/>
          </a:xfrm>
        </p:grpSpPr>
        <p:sp>
          <p:nvSpPr>
            <p:cNvPr id="33" name="Oval 32"/>
            <p:cNvSpPr/>
            <p:nvPr/>
          </p:nvSpPr>
          <p:spPr>
            <a:xfrm>
              <a:off x="5077657" y="3200400"/>
              <a:ext cx="152400" cy="152400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4" name="Oval 33"/>
            <p:cNvSpPr/>
            <p:nvPr/>
          </p:nvSpPr>
          <p:spPr>
            <a:xfrm>
              <a:off x="6525457" y="2819400"/>
              <a:ext cx="152400" cy="152400"/>
            </a:xfrm>
            <a:prstGeom prst="ellipse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5" name="Oval 34"/>
            <p:cNvSpPr/>
            <p:nvPr/>
          </p:nvSpPr>
          <p:spPr>
            <a:xfrm>
              <a:off x="5230057" y="4572000"/>
              <a:ext cx="152400" cy="152400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6" name="Oval 35"/>
            <p:cNvSpPr/>
            <p:nvPr/>
          </p:nvSpPr>
          <p:spPr>
            <a:xfrm>
              <a:off x="7287457" y="4038600"/>
              <a:ext cx="152400" cy="152400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7" name="Oval 36"/>
            <p:cNvSpPr/>
            <p:nvPr/>
          </p:nvSpPr>
          <p:spPr>
            <a:xfrm>
              <a:off x="6068257" y="38100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cxnSp>
          <p:nvCxnSpPr>
            <p:cNvPr id="38" name="Straight Arrow Connector 37"/>
            <p:cNvCxnSpPr>
              <a:stCxn id="33" idx="6"/>
              <a:endCxn id="34" idx="2"/>
            </p:cNvCxnSpPr>
            <p:nvPr/>
          </p:nvCxnSpPr>
          <p:spPr>
            <a:xfrm flipV="1">
              <a:off x="5230057" y="2895600"/>
              <a:ext cx="1295400" cy="381000"/>
            </a:xfrm>
            <a:prstGeom prst="straightConnector1">
              <a:avLst/>
            </a:prstGeom>
            <a:ln w="9525"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>
              <a:stCxn id="37" idx="1"/>
              <a:endCxn id="33" idx="5"/>
            </p:cNvCxnSpPr>
            <p:nvPr/>
          </p:nvCxnSpPr>
          <p:spPr>
            <a:xfrm rot="16200000" flipV="1">
              <a:off x="5398239" y="3139982"/>
              <a:ext cx="501836" cy="882836"/>
            </a:xfrm>
            <a:prstGeom prst="straightConnector1">
              <a:avLst/>
            </a:prstGeom>
            <a:ln w="9525"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>
              <a:stCxn id="33" idx="4"/>
              <a:endCxn id="35" idx="0"/>
            </p:cNvCxnSpPr>
            <p:nvPr/>
          </p:nvCxnSpPr>
          <p:spPr>
            <a:xfrm rot="16200000" flipH="1">
              <a:off x="4620457" y="3886200"/>
              <a:ext cx="1219200" cy="152400"/>
            </a:xfrm>
            <a:prstGeom prst="straightConnector1">
              <a:avLst/>
            </a:prstGeom>
            <a:ln w="9525"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Straight Arrow Connector 40"/>
            <p:cNvCxnSpPr>
              <a:stCxn id="35" idx="7"/>
              <a:endCxn id="37" idx="3"/>
            </p:cNvCxnSpPr>
            <p:nvPr/>
          </p:nvCxnSpPr>
          <p:spPr>
            <a:xfrm rot="5400000" flipH="1" flipV="1">
              <a:off x="5398239" y="3901982"/>
              <a:ext cx="654236" cy="730436"/>
            </a:xfrm>
            <a:prstGeom prst="straightConnector1">
              <a:avLst/>
            </a:prstGeom>
            <a:ln w="9525"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>
              <a:stCxn id="37" idx="7"/>
              <a:endCxn id="34" idx="4"/>
            </p:cNvCxnSpPr>
            <p:nvPr/>
          </p:nvCxnSpPr>
          <p:spPr>
            <a:xfrm rot="5400000" flipH="1" flipV="1">
              <a:off x="5969739" y="3200400"/>
              <a:ext cx="860518" cy="403318"/>
            </a:xfrm>
            <a:prstGeom prst="straightConnector1">
              <a:avLst/>
            </a:prstGeom>
            <a:ln w="9525"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Straight Arrow Connector 42"/>
            <p:cNvCxnSpPr>
              <a:stCxn id="34" idx="5"/>
              <a:endCxn id="36" idx="1"/>
            </p:cNvCxnSpPr>
            <p:nvPr/>
          </p:nvCxnSpPr>
          <p:spPr>
            <a:xfrm rot="16200000" flipH="1">
              <a:off x="6426939" y="3178082"/>
              <a:ext cx="1111436" cy="654236"/>
            </a:xfrm>
            <a:prstGeom prst="straightConnector1">
              <a:avLst/>
            </a:prstGeom>
            <a:ln w="9525"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>
              <a:stCxn id="37" idx="6"/>
              <a:endCxn id="36" idx="2"/>
            </p:cNvCxnSpPr>
            <p:nvPr/>
          </p:nvCxnSpPr>
          <p:spPr>
            <a:xfrm>
              <a:off x="6220657" y="3886200"/>
              <a:ext cx="1066800" cy="228600"/>
            </a:xfrm>
            <a:prstGeom prst="straightConnector1">
              <a:avLst/>
            </a:prstGeom>
            <a:ln w="9525"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5" name="Straight Arrow Connector 44"/>
            <p:cNvCxnSpPr>
              <a:stCxn id="36" idx="3"/>
              <a:endCxn id="35" idx="6"/>
            </p:cNvCxnSpPr>
            <p:nvPr/>
          </p:nvCxnSpPr>
          <p:spPr>
            <a:xfrm rot="5400000">
              <a:off x="6106357" y="3444782"/>
              <a:ext cx="479518" cy="1927318"/>
            </a:xfrm>
            <a:prstGeom prst="straightConnector1">
              <a:avLst/>
            </a:prstGeom>
            <a:ln w="9525"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46" name="TextBox 45"/>
            <p:cNvSpPr txBox="1"/>
            <p:nvPr/>
          </p:nvSpPr>
          <p:spPr>
            <a:xfrm>
              <a:off x="4696657" y="2971800"/>
              <a:ext cx="8659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  <a:r>
                <a:rPr lang="en-US" sz="1200" b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 (0.066)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4984591" y="4676001"/>
              <a:ext cx="69602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4</a:t>
              </a:r>
              <a:r>
                <a:rPr lang="en-US" sz="1200" b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 (0.3)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7363657" y="4038600"/>
              <a:ext cx="8659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3</a:t>
              </a:r>
              <a:r>
                <a:rPr lang="en-US" sz="1200" b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 (0.166)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5992057" y="3914001"/>
              <a:ext cx="72327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5</a:t>
              </a:r>
              <a:r>
                <a:rPr lang="en-US" sz="1200" b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 (0.3)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6487982" y="2590800"/>
              <a:ext cx="8659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2</a:t>
              </a:r>
              <a:r>
                <a:rPr lang="en-US" sz="1200" b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 (0.166)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cxnSp>
          <p:nvCxnSpPr>
            <p:cNvPr id="51" name="Straight Arrow Connector 50"/>
            <p:cNvCxnSpPr>
              <a:stCxn id="34" idx="3"/>
              <a:endCxn id="37" idx="0"/>
            </p:cNvCxnSpPr>
            <p:nvPr/>
          </p:nvCxnSpPr>
          <p:spPr>
            <a:xfrm rot="5400000">
              <a:off x="5915857" y="3178082"/>
              <a:ext cx="860518" cy="403318"/>
            </a:xfrm>
            <a:prstGeom prst="straightConnector1">
              <a:avLst/>
            </a:prstGeom>
            <a:ln w="9525"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2" name="TextBox 51"/>
          <p:cNvSpPr txBox="1"/>
          <p:nvPr/>
        </p:nvSpPr>
        <p:spPr>
          <a:xfrm>
            <a:off x="838200" y="2450068"/>
            <a:ext cx="11673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Iteration 1</a:t>
            </a:r>
            <a:endParaRPr lang="en-US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402940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4" grpId="0"/>
      <p:bldP spid="25" grpId="0"/>
      <p:bldP spid="26" grpId="0"/>
      <p:bldP spid="28" grpId="0"/>
      <p:bldP spid="29" grpId="0"/>
      <p:bldP spid="30" grpId="0"/>
      <p:bldP spid="31" grpId="0"/>
      <p:bldP spid="3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</a:t>
            </a:r>
            <a:r>
              <a:rPr lang="en-US" dirty="0" err="1" smtClean="0"/>
              <a:t>PageRank</a:t>
            </a:r>
            <a:r>
              <a:rPr lang="en-US" dirty="0" smtClean="0"/>
              <a:t> Iteration (2)</a:t>
            </a:r>
            <a:endParaRPr lang="en-US" dirty="0"/>
          </a:p>
        </p:txBody>
      </p:sp>
      <p:sp>
        <p:nvSpPr>
          <p:cNvPr id="3" name="Oval 2"/>
          <p:cNvSpPr/>
          <p:nvPr/>
        </p:nvSpPr>
        <p:spPr>
          <a:xfrm>
            <a:off x="1447800" y="3124200"/>
            <a:ext cx="152400" cy="152400"/>
          </a:xfrm>
          <a:prstGeom prst="ellipse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5" name="Oval 4"/>
          <p:cNvSpPr/>
          <p:nvPr/>
        </p:nvSpPr>
        <p:spPr>
          <a:xfrm>
            <a:off x="2895600" y="2743200"/>
            <a:ext cx="152400" cy="152400"/>
          </a:xfrm>
          <a:prstGeom prst="ellipse">
            <a:avLst/>
          </a:prstGeom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6" name="Oval 5"/>
          <p:cNvSpPr/>
          <p:nvPr/>
        </p:nvSpPr>
        <p:spPr>
          <a:xfrm>
            <a:off x="1600200" y="4495800"/>
            <a:ext cx="152400" cy="152400"/>
          </a:xfrm>
          <a:prstGeom prst="ellipse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7" name="Oval 6"/>
          <p:cNvSpPr/>
          <p:nvPr/>
        </p:nvSpPr>
        <p:spPr>
          <a:xfrm>
            <a:off x="3657600" y="3962400"/>
            <a:ext cx="152400" cy="152400"/>
          </a:xfrm>
          <a:prstGeom prst="ellipse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sp>
        <p:nvSpPr>
          <p:cNvPr id="8" name="Oval 7"/>
          <p:cNvSpPr/>
          <p:nvPr/>
        </p:nvSpPr>
        <p:spPr>
          <a:xfrm>
            <a:off x="2438400" y="3733800"/>
            <a:ext cx="152400" cy="1524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bg1"/>
              </a:solidFill>
            </a:endParaRPr>
          </a:p>
        </p:txBody>
      </p:sp>
      <p:cxnSp>
        <p:nvCxnSpPr>
          <p:cNvPr id="9" name="Straight Arrow Connector 8"/>
          <p:cNvCxnSpPr>
            <a:stCxn id="3" idx="6"/>
            <a:endCxn id="5" idx="2"/>
          </p:cNvCxnSpPr>
          <p:nvPr/>
        </p:nvCxnSpPr>
        <p:spPr>
          <a:xfrm flipV="1">
            <a:off x="1600200" y="2819400"/>
            <a:ext cx="1295400" cy="381000"/>
          </a:xfrm>
          <a:prstGeom prst="straightConnector1">
            <a:avLst/>
          </a:prstGeom>
          <a:ln w="952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8" idx="1"/>
            <a:endCxn id="3" idx="5"/>
          </p:cNvCxnSpPr>
          <p:nvPr/>
        </p:nvCxnSpPr>
        <p:spPr>
          <a:xfrm rot="16200000" flipV="1">
            <a:off x="1768382" y="3063782"/>
            <a:ext cx="501836" cy="882836"/>
          </a:xfrm>
          <a:prstGeom prst="straightConnector1">
            <a:avLst/>
          </a:prstGeom>
          <a:ln w="952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>
            <a:stCxn id="3" idx="4"/>
            <a:endCxn id="6" idx="0"/>
          </p:cNvCxnSpPr>
          <p:nvPr/>
        </p:nvCxnSpPr>
        <p:spPr>
          <a:xfrm rot="16200000" flipH="1">
            <a:off x="990600" y="3810000"/>
            <a:ext cx="1219200" cy="152400"/>
          </a:xfrm>
          <a:prstGeom prst="straightConnector1">
            <a:avLst/>
          </a:prstGeom>
          <a:ln w="952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6" idx="7"/>
            <a:endCxn id="8" idx="3"/>
          </p:cNvCxnSpPr>
          <p:nvPr/>
        </p:nvCxnSpPr>
        <p:spPr>
          <a:xfrm rot="5400000" flipH="1" flipV="1">
            <a:off x="1768382" y="3825782"/>
            <a:ext cx="654236" cy="730436"/>
          </a:xfrm>
          <a:prstGeom prst="straightConnector1">
            <a:avLst/>
          </a:prstGeom>
          <a:ln w="952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8" idx="7"/>
            <a:endCxn id="5" idx="4"/>
          </p:cNvCxnSpPr>
          <p:nvPr/>
        </p:nvCxnSpPr>
        <p:spPr>
          <a:xfrm rot="5400000" flipH="1" flipV="1">
            <a:off x="2339882" y="3124200"/>
            <a:ext cx="860518" cy="403318"/>
          </a:xfrm>
          <a:prstGeom prst="straightConnector1">
            <a:avLst/>
          </a:prstGeom>
          <a:ln w="952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>
            <a:stCxn id="5" idx="5"/>
            <a:endCxn id="7" idx="1"/>
          </p:cNvCxnSpPr>
          <p:nvPr/>
        </p:nvCxnSpPr>
        <p:spPr>
          <a:xfrm rot="16200000" flipH="1">
            <a:off x="2797082" y="3101882"/>
            <a:ext cx="1111436" cy="654236"/>
          </a:xfrm>
          <a:prstGeom prst="straightConnector1">
            <a:avLst/>
          </a:prstGeom>
          <a:ln w="952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8" idx="6"/>
            <a:endCxn id="7" idx="2"/>
          </p:cNvCxnSpPr>
          <p:nvPr/>
        </p:nvCxnSpPr>
        <p:spPr>
          <a:xfrm>
            <a:off x="2590800" y="3810000"/>
            <a:ext cx="1066800" cy="228600"/>
          </a:xfrm>
          <a:prstGeom prst="straightConnector1">
            <a:avLst/>
          </a:prstGeom>
          <a:ln w="952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7" idx="3"/>
            <a:endCxn id="6" idx="6"/>
          </p:cNvCxnSpPr>
          <p:nvPr/>
        </p:nvCxnSpPr>
        <p:spPr>
          <a:xfrm rot="5400000">
            <a:off x="2476500" y="3368582"/>
            <a:ext cx="479518" cy="1927318"/>
          </a:xfrm>
          <a:prstGeom prst="straightConnector1">
            <a:avLst/>
          </a:prstGeom>
          <a:ln w="952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1066800" y="2895600"/>
            <a:ext cx="8659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n</a:t>
            </a:r>
            <a:r>
              <a:rPr lang="en-US" sz="1200" b="1" i="1" baseline="-250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1</a:t>
            </a:r>
            <a:r>
              <a:rPr lang="en-US" sz="12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(0.066)</a:t>
            </a:r>
            <a:endParaRPr 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354734" y="4599801"/>
            <a:ext cx="69602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n</a:t>
            </a:r>
            <a:r>
              <a:rPr lang="en-US" sz="1200" b="1" i="1" baseline="-250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4</a:t>
            </a:r>
            <a:r>
              <a:rPr lang="en-US" sz="12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(0.3)</a:t>
            </a:r>
            <a:endParaRPr 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3733800" y="3962400"/>
            <a:ext cx="8659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n</a:t>
            </a:r>
            <a:r>
              <a:rPr lang="en-US" sz="1200" b="1" i="1" baseline="-250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3</a:t>
            </a:r>
            <a:r>
              <a:rPr lang="en-US" sz="12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(0.166)</a:t>
            </a:r>
            <a:endParaRPr 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362200" y="3837801"/>
            <a:ext cx="72327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n</a:t>
            </a:r>
            <a:r>
              <a:rPr lang="en-US" sz="1200" b="1" i="1" baseline="-250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5</a:t>
            </a:r>
            <a:r>
              <a:rPr lang="en-US" sz="12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(0.3)</a:t>
            </a:r>
            <a:endParaRPr 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858125" y="2514600"/>
            <a:ext cx="865943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n</a:t>
            </a:r>
            <a:r>
              <a:rPr lang="en-US" sz="1200" b="1" i="1" baseline="-250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2</a:t>
            </a:r>
            <a:r>
              <a:rPr lang="en-US" sz="1200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 (0.166)</a:t>
            </a:r>
            <a:endParaRPr 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1752600" y="2819400"/>
            <a:ext cx="5677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6">
                    <a:lumMod val="75000"/>
                  </a:schemeClr>
                </a:solidFill>
              </a:rPr>
              <a:t>0.033</a:t>
            </a:r>
            <a:endParaRPr lang="en-US" sz="12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1062873" y="3276600"/>
            <a:ext cx="5677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6">
                    <a:lumMod val="75000"/>
                  </a:schemeClr>
                </a:solidFill>
              </a:rPr>
              <a:t>0.033</a:t>
            </a:r>
            <a:endParaRPr lang="en-US" sz="1200" dirty="0">
              <a:solidFill>
                <a:schemeClr val="accent6">
                  <a:lumMod val="75000"/>
                </a:schemeClr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677168" y="4114800"/>
            <a:ext cx="3978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4">
                    <a:lumMod val="50000"/>
                  </a:schemeClr>
                </a:solidFill>
              </a:rPr>
              <a:t>0.3</a:t>
            </a:r>
            <a:endParaRPr lang="en-US" sz="1200" dirty="0">
              <a:solidFill>
                <a:schemeClr val="accent4">
                  <a:lumMod val="50000"/>
                </a:schemeClr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3276600" y="4142601"/>
            <a:ext cx="5677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0.166</a:t>
            </a:r>
            <a:endParaRPr lang="en-US" sz="1200" dirty="0">
              <a:solidFill>
                <a:schemeClr val="accent3">
                  <a:lumMod val="50000"/>
                </a:schemeClr>
              </a:solidFill>
            </a:endParaRPr>
          </a:p>
        </p:txBody>
      </p:sp>
      <p:cxnSp>
        <p:nvCxnSpPr>
          <p:cNvPr id="26" name="Straight Arrow Connector 25"/>
          <p:cNvCxnSpPr>
            <a:stCxn id="5" idx="3"/>
            <a:endCxn id="8" idx="0"/>
          </p:cNvCxnSpPr>
          <p:nvPr/>
        </p:nvCxnSpPr>
        <p:spPr>
          <a:xfrm rot="5400000">
            <a:off x="2286000" y="3101882"/>
            <a:ext cx="860518" cy="403318"/>
          </a:xfrm>
          <a:prstGeom prst="straightConnector1">
            <a:avLst/>
          </a:prstGeom>
          <a:ln w="952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2358273" y="2895600"/>
            <a:ext cx="5677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5">
                    <a:lumMod val="75000"/>
                  </a:schemeClr>
                </a:solidFill>
              </a:rPr>
              <a:t>0.083</a:t>
            </a:r>
            <a:endParaRPr lang="en-US" sz="12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048768" y="2819400"/>
            <a:ext cx="56778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5">
                    <a:lumMod val="75000"/>
                  </a:schemeClr>
                </a:solidFill>
              </a:rPr>
              <a:t>0.083</a:t>
            </a:r>
            <a:endParaRPr lang="en-US" sz="1200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1981200" y="3609201"/>
            <a:ext cx="3978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1">
                    <a:lumMod val="50000"/>
                  </a:schemeClr>
                </a:solidFill>
              </a:rPr>
              <a:t>0.1</a:t>
            </a:r>
            <a:endParaRPr lang="en-US" sz="1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2739273" y="3657600"/>
            <a:ext cx="3978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1">
                    <a:lumMod val="50000"/>
                  </a:schemeClr>
                </a:solidFill>
              </a:rPr>
              <a:t>0.1</a:t>
            </a:r>
            <a:endParaRPr lang="en-US" sz="1200" dirty="0">
              <a:solidFill>
                <a:schemeClr val="accent1">
                  <a:lumMod val="50000"/>
                </a:schemeClr>
              </a:solidFill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2586873" y="3505200"/>
            <a:ext cx="3978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accent1">
                    <a:lumMod val="50000"/>
                  </a:schemeClr>
                </a:solidFill>
              </a:rPr>
              <a:t>0.1</a:t>
            </a:r>
            <a:endParaRPr lang="en-US" sz="1200" dirty="0">
              <a:solidFill>
                <a:schemeClr val="accent1">
                  <a:lumMod val="50000"/>
                </a:schemeClr>
              </a:solidFill>
            </a:endParaRPr>
          </a:p>
        </p:txBody>
      </p:sp>
      <p:grpSp>
        <p:nvGrpSpPr>
          <p:cNvPr id="52" name="Group 51"/>
          <p:cNvGrpSpPr/>
          <p:nvPr/>
        </p:nvGrpSpPr>
        <p:grpSpPr>
          <a:xfrm>
            <a:off x="4686925" y="2514600"/>
            <a:ext cx="3532943" cy="2362200"/>
            <a:chOff x="4686925" y="2590800"/>
            <a:chExt cx="3532943" cy="2362200"/>
          </a:xfrm>
        </p:grpSpPr>
        <p:sp>
          <p:nvSpPr>
            <p:cNvPr id="32" name="Oval 31"/>
            <p:cNvSpPr/>
            <p:nvPr/>
          </p:nvSpPr>
          <p:spPr>
            <a:xfrm>
              <a:off x="5067925" y="3200400"/>
              <a:ext cx="152400" cy="152400"/>
            </a:xfrm>
            <a:prstGeom prst="ellipse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3" name="Oval 32"/>
            <p:cNvSpPr/>
            <p:nvPr/>
          </p:nvSpPr>
          <p:spPr>
            <a:xfrm>
              <a:off x="6515725" y="2819400"/>
              <a:ext cx="152400" cy="152400"/>
            </a:xfrm>
            <a:prstGeom prst="ellipse">
              <a:avLst/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4" name="Oval 33"/>
            <p:cNvSpPr/>
            <p:nvPr/>
          </p:nvSpPr>
          <p:spPr>
            <a:xfrm>
              <a:off x="5220325" y="4572000"/>
              <a:ext cx="152400" cy="152400"/>
            </a:xfrm>
            <a:prstGeom prst="ellipse">
              <a:avLst/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5" name="Oval 34"/>
            <p:cNvSpPr/>
            <p:nvPr/>
          </p:nvSpPr>
          <p:spPr>
            <a:xfrm>
              <a:off x="7277725" y="4038600"/>
              <a:ext cx="152400" cy="152400"/>
            </a:xfrm>
            <a:prstGeom prst="ellipse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sp>
          <p:nvSpPr>
            <p:cNvPr id="36" name="Oval 35"/>
            <p:cNvSpPr/>
            <p:nvPr/>
          </p:nvSpPr>
          <p:spPr>
            <a:xfrm>
              <a:off x="6058525" y="3810000"/>
              <a:ext cx="152400" cy="152400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bg1"/>
                </a:solidFill>
              </a:endParaRPr>
            </a:p>
          </p:txBody>
        </p:sp>
        <p:cxnSp>
          <p:nvCxnSpPr>
            <p:cNvPr id="37" name="Straight Arrow Connector 36"/>
            <p:cNvCxnSpPr>
              <a:stCxn id="32" idx="6"/>
              <a:endCxn id="33" idx="2"/>
            </p:cNvCxnSpPr>
            <p:nvPr/>
          </p:nvCxnSpPr>
          <p:spPr>
            <a:xfrm flipV="1">
              <a:off x="5220325" y="2895600"/>
              <a:ext cx="1295400" cy="381000"/>
            </a:xfrm>
            <a:prstGeom prst="straightConnector1">
              <a:avLst/>
            </a:prstGeom>
            <a:ln w="9525"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>
              <a:stCxn id="36" idx="1"/>
              <a:endCxn id="32" idx="5"/>
            </p:cNvCxnSpPr>
            <p:nvPr/>
          </p:nvCxnSpPr>
          <p:spPr>
            <a:xfrm rot="16200000" flipV="1">
              <a:off x="5388507" y="3139982"/>
              <a:ext cx="501836" cy="882836"/>
            </a:xfrm>
            <a:prstGeom prst="straightConnector1">
              <a:avLst/>
            </a:prstGeom>
            <a:ln w="9525"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>
              <a:stCxn id="32" idx="4"/>
              <a:endCxn id="34" idx="0"/>
            </p:cNvCxnSpPr>
            <p:nvPr/>
          </p:nvCxnSpPr>
          <p:spPr>
            <a:xfrm rot="16200000" flipH="1">
              <a:off x="4610725" y="3886200"/>
              <a:ext cx="1219200" cy="152400"/>
            </a:xfrm>
            <a:prstGeom prst="straightConnector1">
              <a:avLst/>
            </a:prstGeom>
            <a:ln w="9525"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>
              <a:stCxn id="34" idx="7"/>
              <a:endCxn id="36" idx="3"/>
            </p:cNvCxnSpPr>
            <p:nvPr/>
          </p:nvCxnSpPr>
          <p:spPr>
            <a:xfrm rot="5400000" flipH="1" flipV="1">
              <a:off x="5388507" y="3901982"/>
              <a:ext cx="654236" cy="730436"/>
            </a:xfrm>
            <a:prstGeom prst="straightConnector1">
              <a:avLst/>
            </a:prstGeom>
            <a:ln w="9525"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Straight Arrow Connector 40"/>
            <p:cNvCxnSpPr>
              <a:stCxn id="36" idx="7"/>
              <a:endCxn id="33" idx="4"/>
            </p:cNvCxnSpPr>
            <p:nvPr/>
          </p:nvCxnSpPr>
          <p:spPr>
            <a:xfrm rot="5400000" flipH="1" flipV="1">
              <a:off x="5960007" y="3200400"/>
              <a:ext cx="860518" cy="403318"/>
            </a:xfrm>
            <a:prstGeom prst="straightConnector1">
              <a:avLst/>
            </a:prstGeom>
            <a:ln w="9525"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2" name="Straight Arrow Connector 41"/>
            <p:cNvCxnSpPr>
              <a:stCxn id="33" idx="5"/>
              <a:endCxn id="35" idx="1"/>
            </p:cNvCxnSpPr>
            <p:nvPr/>
          </p:nvCxnSpPr>
          <p:spPr>
            <a:xfrm rot="16200000" flipH="1">
              <a:off x="6417207" y="3178082"/>
              <a:ext cx="1111436" cy="654236"/>
            </a:xfrm>
            <a:prstGeom prst="straightConnector1">
              <a:avLst/>
            </a:prstGeom>
            <a:ln w="9525"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3" name="Straight Arrow Connector 42"/>
            <p:cNvCxnSpPr>
              <a:stCxn id="36" idx="6"/>
              <a:endCxn id="35" idx="2"/>
            </p:cNvCxnSpPr>
            <p:nvPr/>
          </p:nvCxnSpPr>
          <p:spPr>
            <a:xfrm>
              <a:off x="6210925" y="3886200"/>
              <a:ext cx="1066800" cy="228600"/>
            </a:xfrm>
            <a:prstGeom prst="straightConnector1">
              <a:avLst/>
            </a:prstGeom>
            <a:ln w="9525"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>
              <a:stCxn id="35" idx="3"/>
              <a:endCxn id="34" idx="6"/>
            </p:cNvCxnSpPr>
            <p:nvPr/>
          </p:nvCxnSpPr>
          <p:spPr>
            <a:xfrm rot="5400000">
              <a:off x="6096625" y="3444782"/>
              <a:ext cx="479518" cy="1927318"/>
            </a:xfrm>
            <a:prstGeom prst="straightConnector1">
              <a:avLst/>
            </a:prstGeom>
            <a:ln w="9525"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45" name="TextBox 44"/>
            <p:cNvSpPr txBox="1"/>
            <p:nvPr/>
          </p:nvSpPr>
          <p:spPr>
            <a:xfrm>
              <a:off x="4686925" y="2971800"/>
              <a:ext cx="69602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  <a:r>
                <a:rPr lang="en-US" sz="1200" b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 (0.1)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4974859" y="4676001"/>
              <a:ext cx="69602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4</a:t>
              </a:r>
              <a:r>
                <a:rPr lang="en-US" sz="1200" b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 (0.2)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7353925" y="4038600"/>
              <a:ext cx="8659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3</a:t>
              </a:r>
              <a:r>
                <a:rPr lang="en-US" sz="1200" b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 (0.183)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5982325" y="3914001"/>
              <a:ext cx="8659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5</a:t>
              </a:r>
              <a:r>
                <a:rPr lang="en-US" sz="1200" b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 (0.383)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6478250" y="2590800"/>
              <a:ext cx="865943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2</a:t>
              </a:r>
              <a:r>
                <a:rPr lang="en-US" sz="1200" b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 (0.133)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cxnSp>
          <p:nvCxnSpPr>
            <p:cNvPr id="50" name="Straight Arrow Connector 49"/>
            <p:cNvCxnSpPr>
              <a:stCxn id="33" idx="3"/>
              <a:endCxn id="36" idx="0"/>
            </p:cNvCxnSpPr>
            <p:nvPr/>
          </p:nvCxnSpPr>
          <p:spPr>
            <a:xfrm rot="5400000">
              <a:off x="5906125" y="3178082"/>
              <a:ext cx="860518" cy="403318"/>
            </a:xfrm>
            <a:prstGeom prst="straightConnector1">
              <a:avLst/>
            </a:prstGeom>
            <a:ln w="9525"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51" name="TextBox 50"/>
          <p:cNvSpPr txBox="1"/>
          <p:nvPr/>
        </p:nvSpPr>
        <p:spPr>
          <a:xfrm>
            <a:off x="838200" y="2438400"/>
            <a:ext cx="116730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Iteration 2</a:t>
            </a:r>
            <a:endParaRPr lang="en-US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8985362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/>
      <p:bldP spid="24" grpId="0"/>
      <p:bldP spid="25" grpId="0"/>
      <p:bldP spid="27" grpId="0"/>
      <p:bldP spid="28" grpId="0"/>
      <p:bldP spid="29" grpId="0"/>
      <p:bldP spid="30" grpId="0"/>
      <p:bldP spid="3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PageRank</a:t>
            </a:r>
            <a:r>
              <a:rPr lang="en-US" dirty="0" smtClean="0"/>
              <a:t> in MapReduce</a:t>
            </a:r>
            <a:endParaRPr lang="en-US" dirty="0"/>
          </a:p>
        </p:txBody>
      </p:sp>
      <p:graphicFrame>
        <p:nvGraphicFramePr>
          <p:cNvPr id="297" name="Table 296"/>
          <p:cNvGraphicFramePr>
            <a:graphicFrameLocks noGrp="1"/>
          </p:cNvGraphicFramePr>
          <p:nvPr/>
        </p:nvGraphicFramePr>
        <p:xfrm>
          <a:off x="6781800" y="2057400"/>
          <a:ext cx="1447800" cy="279400"/>
        </p:xfrm>
        <a:graphic>
          <a:graphicData uri="http://schemas.openxmlformats.org/drawingml/2006/table">
            <a:tbl>
              <a:tblPr firstRow="1" bandRow="1"/>
              <a:tblGrid>
                <a:gridCol w="1447800"/>
              </a:tblGrid>
              <a:tr h="27940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3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25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39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51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64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278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199908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03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n</a:t>
                      </a:r>
                      <a:r>
                        <a:rPr kumimoji="0" lang="en-US" sz="1200" b="1" i="1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5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[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1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, 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2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, 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3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]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98" name="Table 297"/>
          <p:cNvGraphicFramePr>
            <a:graphicFrameLocks noGrp="1"/>
          </p:cNvGraphicFramePr>
          <p:nvPr/>
        </p:nvGraphicFramePr>
        <p:xfrm>
          <a:off x="1905000" y="2057400"/>
          <a:ext cx="1447800" cy="279400"/>
        </p:xfrm>
        <a:graphic>
          <a:graphicData uri="http://schemas.openxmlformats.org/drawingml/2006/table">
            <a:tbl>
              <a:tblPr firstRow="1" bandRow="1"/>
              <a:tblGrid>
                <a:gridCol w="1447800"/>
              </a:tblGrid>
              <a:tr h="27940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3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25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39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51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64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278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199908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03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n</a:t>
                      </a:r>
                      <a:r>
                        <a:rPr kumimoji="0" lang="en-US" sz="1200" b="1" i="1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1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[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2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, 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4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]</a:t>
                      </a:r>
                      <a:endParaRPr lang="en-US" sz="1200" dirty="0"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99" name="Table 298"/>
          <p:cNvGraphicFramePr>
            <a:graphicFrameLocks noGrp="1"/>
          </p:cNvGraphicFramePr>
          <p:nvPr/>
        </p:nvGraphicFramePr>
        <p:xfrm>
          <a:off x="3124200" y="2057400"/>
          <a:ext cx="1447800" cy="279400"/>
        </p:xfrm>
        <a:graphic>
          <a:graphicData uri="http://schemas.openxmlformats.org/drawingml/2006/table">
            <a:tbl>
              <a:tblPr firstRow="1" bandRow="1"/>
              <a:tblGrid>
                <a:gridCol w="1447800"/>
              </a:tblGrid>
              <a:tr h="27940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3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25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39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51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64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278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199908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03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n</a:t>
                      </a:r>
                      <a:r>
                        <a:rPr kumimoji="0" lang="en-US" sz="1200" b="1" i="1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2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[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3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, 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5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]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300" name="Table 299"/>
          <p:cNvGraphicFramePr>
            <a:graphicFrameLocks noGrp="1"/>
          </p:cNvGraphicFramePr>
          <p:nvPr/>
        </p:nvGraphicFramePr>
        <p:xfrm>
          <a:off x="4343400" y="2057400"/>
          <a:ext cx="1447800" cy="279400"/>
        </p:xfrm>
        <a:graphic>
          <a:graphicData uri="http://schemas.openxmlformats.org/drawingml/2006/table">
            <a:tbl>
              <a:tblPr firstRow="1" bandRow="1"/>
              <a:tblGrid>
                <a:gridCol w="1447800"/>
              </a:tblGrid>
              <a:tr h="27940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3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25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39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51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64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278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199908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03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n</a:t>
                      </a:r>
                      <a:r>
                        <a:rPr kumimoji="0" lang="en-US" sz="1200" b="1" i="1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3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[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4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]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301" name="Table 300"/>
          <p:cNvGraphicFramePr>
            <a:graphicFrameLocks noGrp="1"/>
          </p:cNvGraphicFramePr>
          <p:nvPr/>
        </p:nvGraphicFramePr>
        <p:xfrm>
          <a:off x="5562600" y="2057400"/>
          <a:ext cx="1447800" cy="279400"/>
        </p:xfrm>
        <a:graphic>
          <a:graphicData uri="http://schemas.openxmlformats.org/drawingml/2006/table">
            <a:tbl>
              <a:tblPr firstRow="1" bandRow="1"/>
              <a:tblGrid>
                <a:gridCol w="1447800"/>
              </a:tblGrid>
              <a:tr h="27940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3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25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39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51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64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278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199908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03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n</a:t>
                      </a:r>
                      <a:r>
                        <a:rPr kumimoji="0" lang="en-US" sz="1200" b="1" i="1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4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[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5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]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302" name="Rectangle 301"/>
          <p:cNvSpPr/>
          <p:nvPr/>
        </p:nvSpPr>
        <p:spPr>
          <a:xfrm>
            <a:off x="1905000" y="2349500"/>
            <a:ext cx="914400" cy="38100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3" name="Rectangle 302"/>
          <p:cNvSpPr/>
          <p:nvPr/>
        </p:nvSpPr>
        <p:spPr>
          <a:xfrm>
            <a:off x="1828800" y="3035300"/>
            <a:ext cx="457200" cy="381000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2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304" name="Rectangle 303"/>
          <p:cNvSpPr/>
          <p:nvPr/>
        </p:nvSpPr>
        <p:spPr>
          <a:xfrm>
            <a:off x="2438400" y="3035300"/>
            <a:ext cx="457200" cy="381000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4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cxnSp>
        <p:nvCxnSpPr>
          <p:cNvPr id="305" name="Straight Arrow Connector 304"/>
          <p:cNvCxnSpPr>
            <a:endCxn id="304" idx="0"/>
          </p:cNvCxnSpPr>
          <p:nvPr/>
        </p:nvCxnSpPr>
        <p:spPr>
          <a:xfrm rot="16200000" flipH="1">
            <a:off x="2400300" y="2768600"/>
            <a:ext cx="304800" cy="22860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6" name="Straight Arrow Connector 305"/>
          <p:cNvCxnSpPr>
            <a:endCxn id="303" idx="0"/>
          </p:cNvCxnSpPr>
          <p:nvPr/>
        </p:nvCxnSpPr>
        <p:spPr>
          <a:xfrm rot="5400000">
            <a:off x="2019300" y="2768600"/>
            <a:ext cx="304800" cy="22860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07" name="Rectangle 306"/>
          <p:cNvSpPr/>
          <p:nvPr/>
        </p:nvSpPr>
        <p:spPr>
          <a:xfrm>
            <a:off x="3124200" y="2349500"/>
            <a:ext cx="914400" cy="381000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8" name="Rectangle 307"/>
          <p:cNvSpPr/>
          <p:nvPr/>
        </p:nvSpPr>
        <p:spPr>
          <a:xfrm>
            <a:off x="3048000" y="3035300"/>
            <a:ext cx="457200" cy="381000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3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309" name="Rectangle 308"/>
          <p:cNvSpPr/>
          <p:nvPr/>
        </p:nvSpPr>
        <p:spPr>
          <a:xfrm>
            <a:off x="3657600" y="3035300"/>
            <a:ext cx="457200" cy="38100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5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cxnSp>
        <p:nvCxnSpPr>
          <p:cNvPr id="310" name="Straight Arrow Connector 309"/>
          <p:cNvCxnSpPr>
            <a:endCxn id="309" idx="0"/>
          </p:cNvCxnSpPr>
          <p:nvPr/>
        </p:nvCxnSpPr>
        <p:spPr>
          <a:xfrm rot="16200000" flipH="1">
            <a:off x="3619500" y="2768600"/>
            <a:ext cx="304800" cy="22860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1" name="Straight Arrow Connector 310"/>
          <p:cNvCxnSpPr>
            <a:endCxn id="308" idx="0"/>
          </p:cNvCxnSpPr>
          <p:nvPr/>
        </p:nvCxnSpPr>
        <p:spPr>
          <a:xfrm rot="5400000">
            <a:off x="3238500" y="2768600"/>
            <a:ext cx="304800" cy="22860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12" name="Rectangle 311"/>
          <p:cNvSpPr/>
          <p:nvPr/>
        </p:nvSpPr>
        <p:spPr>
          <a:xfrm>
            <a:off x="6781800" y="2349500"/>
            <a:ext cx="914400" cy="38100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313" name="Straight Arrow Connector 312"/>
          <p:cNvCxnSpPr/>
          <p:nvPr/>
        </p:nvCxnSpPr>
        <p:spPr>
          <a:xfrm rot="16200000" flipH="1">
            <a:off x="7429500" y="2768600"/>
            <a:ext cx="304800" cy="22860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4" name="Straight Arrow Connector 313"/>
          <p:cNvCxnSpPr/>
          <p:nvPr/>
        </p:nvCxnSpPr>
        <p:spPr>
          <a:xfrm rot="5400000">
            <a:off x="6743700" y="2768600"/>
            <a:ext cx="304800" cy="22860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15" name="Rectangle 314"/>
          <p:cNvSpPr/>
          <p:nvPr/>
        </p:nvSpPr>
        <p:spPr>
          <a:xfrm>
            <a:off x="6629400" y="3035300"/>
            <a:ext cx="304800" cy="38100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1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316" name="Rectangle 315"/>
          <p:cNvSpPr/>
          <p:nvPr/>
        </p:nvSpPr>
        <p:spPr>
          <a:xfrm>
            <a:off x="7086600" y="3035300"/>
            <a:ext cx="304800" cy="381000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2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317" name="Rectangle 316"/>
          <p:cNvSpPr/>
          <p:nvPr/>
        </p:nvSpPr>
        <p:spPr>
          <a:xfrm>
            <a:off x="7543800" y="3035300"/>
            <a:ext cx="304800" cy="381000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3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cxnSp>
        <p:nvCxnSpPr>
          <p:cNvPr id="318" name="Straight Arrow Connector 317"/>
          <p:cNvCxnSpPr>
            <a:stCxn id="312" idx="2"/>
            <a:endCxn id="316" idx="0"/>
          </p:cNvCxnSpPr>
          <p:nvPr/>
        </p:nvCxnSpPr>
        <p:spPr>
          <a:xfrm rot="5400000">
            <a:off x="7086600" y="2882900"/>
            <a:ext cx="304800" cy="1588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19" name="Rectangle 318"/>
          <p:cNvSpPr/>
          <p:nvPr/>
        </p:nvSpPr>
        <p:spPr>
          <a:xfrm>
            <a:off x="4343400" y="2349500"/>
            <a:ext cx="914400" cy="381000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20" name="Rectangle 319"/>
          <p:cNvSpPr/>
          <p:nvPr/>
        </p:nvSpPr>
        <p:spPr>
          <a:xfrm>
            <a:off x="4343400" y="3035300"/>
            <a:ext cx="914400" cy="381000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4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cxnSp>
        <p:nvCxnSpPr>
          <p:cNvPr id="321" name="Straight Arrow Connector 320"/>
          <p:cNvCxnSpPr>
            <a:stCxn id="319" idx="2"/>
            <a:endCxn id="320" idx="0"/>
          </p:cNvCxnSpPr>
          <p:nvPr/>
        </p:nvCxnSpPr>
        <p:spPr>
          <a:xfrm rot="5400000">
            <a:off x="4648200" y="2882900"/>
            <a:ext cx="304800" cy="1588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2" name="Rectangle 321"/>
          <p:cNvSpPr/>
          <p:nvPr/>
        </p:nvSpPr>
        <p:spPr>
          <a:xfrm>
            <a:off x="5562600" y="2349500"/>
            <a:ext cx="914400" cy="381000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23" name="Rectangle 322"/>
          <p:cNvSpPr/>
          <p:nvPr/>
        </p:nvSpPr>
        <p:spPr>
          <a:xfrm>
            <a:off x="5562600" y="3035300"/>
            <a:ext cx="914400" cy="38100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5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cxnSp>
        <p:nvCxnSpPr>
          <p:cNvPr id="324" name="Straight Arrow Connector 323"/>
          <p:cNvCxnSpPr>
            <a:stCxn id="322" idx="2"/>
            <a:endCxn id="323" idx="0"/>
          </p:cNvCxnSpPr>
          <p:nvPr/>
        </p:nvCxnSpPr>
        <p:spPr>
          <a:xfrm rot="5400000">
            <a:off x="5867400" y="2882900"/>
            <a:ext cx="304800" cy="1588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5" name="Rectangle 324"/>
          <p:cNvSpPr/>
          <p:nvPr/>
        </p:nvSpPr>
        <p:spPr>
          <a:xfrm>
            <a:off x="2286000" y="3911600"/>
            <a:ext cx="457200" cy="381000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2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326" name="Rectangle 325"/>
          <p:cNvSpPr/>
          <p:nvPr/>
        </p:nvSpPr>
        <p:spPr>
          <a:xfrm>
            <a:off x="4724400" y="3911600"/>
            <a:ext cx="457200" cy="381000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4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327" name="Rectangle 326"/>
          <p:cNvSpPr/>
          <p:nvPr/>
        </p:nvSpPr>
        <p:spPr>
          <a:xfrm>
            <a:off x="3505200" y="3911600"/>
            <a:ext cx="457200" cy="381000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3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328" name="Rectangle 327"/>
          <p:cNvSpPr/>
          <p:nvPr/>
        </p:nvSpPr>
        <p:spPr>
          <a:xfrm>
            <a:off x="6553200" y="3911600"/>
            <a:ext cx="457200" cy="38100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5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329" name="Rectangle 328"/>
          <p:cNvSpPr/>
          <p:nvPr/>
        </p:nvSpPr>
        <p:spPr>
          <a:xfrm>
            <a:off x="1600200" y="3911600"/>
            <a:ext cx="304800" cy="38100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1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330" name="Rectangle 329"/>
          <p:cNvSpPr/>
          <p:nvPr/>
        </p:nvSpPr>
        <p:spPr>
          <a:xfrm>
            <a:off x="2895600" y="3911600"/>
            <a:ext cx="304800" cy="381000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2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331" name="Rectangle 330"/>
          <p:cNvSpPr/>
          <p:nvPr/>
        </p:nvSpPr>
        <p:spPr>
          <a:xfrm>
            <a:off x="4114800" y="3911600"/>
            <a:ext cx="304800" cy="381000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3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332" name="Rectangle 331"/>
          <p:cNvSpPr/>
          <p:nvPr/>
        </p:nvSpPr>
        <p:spPr>
          <a:xfrm>
            <a:off x="5334000" y="3911600"/>
            <a:ext cx="914400" cy="381000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4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333" name="Rectangle 332"/>
          <p:cNvSpPr/>
          <p:nvPr/>
        </p:nvSpPr>
        <p:spPr>
          <a:xfrm>
            <a:off x="7162800" y="3911600"/>
            <a:ext cx="914400" cy="38100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5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334" name="Rectangle 333"/>
          <p:cNvSpPr/>
          <p:nvPr/>
        </p:nvSpPr>
        <p:spPr>
          <a:xfrm>
            <a:off x="1600200" y="4635500"/>
            <a:ext cx="304800" cy="38100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35" name="Rectangle 334"/>
          <p:cNvSpPr/>
          <p:nvPr/>
        </p:nvSpPr>
        <p:spPr>
          <a:xfrm>
            <a:off x="2362200" y="4635500"/>
            <a:ext cx="762000" cy="381000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36" name="Rectangle 335"/>
          <p:cNvSpPr/>
          <p:nvPr/>
        </p:nvSpPr>
        <p:spPr>
          <a:xfrm>
            <a:off x="3581400" y="4635500"/>
            <a:ext cx="762000" cy="381000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37" name="Rectangle 336"/>
          <p:cNvSpPr/>
          <p:nvPr/>
        </p:nvSpPr>
        <p:spPr>
          <a:xfrm>
            <a:off x="4800600" y="4635500"/>
            <a:ext cx="1371600" cy="381000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38" name="Rectangle 337"/>
          <p:cNvSpPr/>
          <p:nvPr/>
        </p:nvSpPr>
        <p:spPr>
          <a:xfrm>
            <a:off x="6629400" y="4635500"/>
            <a:ext cx="1371600" cy="38100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339" name="Straight Arrow Connector 338"/>
          <p:cNvCxnSpPr>
            <a:stCxn id="329" idx="2"/>
            <a:endCxn id="334" idx="0"/>
          </p:cNvCxnSpPr>
          <p:nvPr/>
        </p:nvCxnSpPr>
        <p:spPr>
          <a:xfrm rot="5400000">
            <a:off x="1581150" y="4464050"/>
            <a:ext cx="342900" cy="1588"/>
          </a:xfrm>
          <a:prstGeom prst="straightConnector1">
            <a:avLst/>
          </a:prstGeom>
          <a:ln w="1587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0" name="Straight Arrow Connector 339"/>
          <p:cNvCxnSpPr>
            <a:stCxn id="325" idx="2"/>
          </p:cNvCxnSpPr>
          <p:nvPr/>
        </p:nvCxnSpPr>
        <p:spPr>
          <a:xfrm rot="16200000" flipH="1">
            <a:off x="2381250" y="4425950"/>
            <a:ext cx="342900" cy="76200"/>
          </a:xfrm>
          <a:prstGeom prst="straightConnector1">
            <a:avLst/>
          </a:prstGeom>
          <a:ln w="1587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1" name="Straight Arrow Connector 340"/>
          <p:cNvCxnSpPr>
            <a:stCxn id="330" idx="2"/>
          </p:cNvCxnSpPr>
          <p:nvPr/>
        </p:nvCxnSpPr>
        <p:spPr>
          <a:xfrm rot="5400000">
            <a:off x="2800350" y="4387850"/>
            <a:ext cx="342900" cy="152400"/>
          </a:xfrm>
          <a:prstGeom prst="straightConnector1">
            <a:avLst/>
          </a:prstGeom>
          <a:ln w="1587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2" name="Straight Arrow Connector 341"/>
          <p:cNvCxnSpPr>
            <a:stCxn id="327" idx="2"/>
          </p:cNvCxnSpPr>
          <p:nvPr/>
        </p:nvCxnSpPr>
        <p:spPr>
          <a:xfrm rot="16200000" flipH="1">
            <a:off x="3600450" y="4425950"/>
            <a:ext cx="342900" cy="76200"/>
          </a:xfrm>
          <a:prstGeom prst="straightConnector1">
            <a:avLst/>
          </a:prstGeom>
          <a:ln w="1587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3" name="Straight Arrow Connector 342"/>
          <p:cNvCxnSpPr>
            <a:stCxn id="331" idx="2"/>
          </p:cNvCxnSpPr>
          <p:nvPr/>
        </p:nvCxnSpPr>
        <p:spPr>
          <a:xfrm rot="5400000">
            <a:off x="4019550" y="4387850"/>
            <a:ext cx="342900" cy="152400"/>
          </a:xfrm>
          <a:prstGeom prst="straightConnector1">
            <a:avLst/>
          </a:prstGeom>
          <a:ln w="1587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4" name="Straight Arrow Connector 343"/>
          <p:cNvCxnSpPr>
            <a:stCxn id="326" idx="2"/>
          </p:cNvCxnSpPr>
          <p:nvPr/>
        </p:nvCxnSpPr>
        <p:spPr>
          <a:xfrm rot="16200000" flipH="1">
            <a:off x="4933950" y="4311650"/>
            <a:ext cx="342900" cy="304800"/>
          </a:xfrm>
          <a:prstGeom prst="straightConnector1">
            <a:avLst/>
          </a:prstGeom>
          <a:ln w="1587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5" name="Straight Arrow Connector 344"/>
          <p:cNvCxnSpPr>
            <a:stCxn id="332" idx="2"/>
          </p:cNvCxnSpPr>
          <p:nvPr/>
        </p:nvCxnSpPr>
        <p:spPr>
          <a:xfrm rot="5400000">
            <a:off x="5581650" y="4425950"/>
            <a:ext cx="342900" cy="76200"/>
          </a:xfrm>
          <a:prstGeom prst="straightConnector1">
            <a:avLst/>
          </a:prstGeom>
          <a:ln w="1587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6" name="Straight Arrow Connector 345"/>
          <p:cNvCxnSpPr>
            <a:stCxn id="328" idx="2"/>
          </p:cNvCxnSpPr>
          <p:nvPr/>
        </p:nvCxnSpPr>
        <p:spPr>
          <a:xfrm rot="16200000" flipH="1">
            <a:off x="6762750" y="4311650"/>
            <a:ext cx="342900" cy="304800"/>
          </a:xfrm>
          <a:prstGeom prst="straightConnector1">
            <a:avLst/>
          </a:prstGeom>
          <a:ln w="1587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7" name="Straight Arrow Connector 346"/>
          <p:cNvCxnSpPr>
            <a:stCxn id="333" idx="2"/>
          </p:cNvCxnSpPr>
          <p:nvPr/>
        </p:nvCxnSpPr>
        <p:spPr>
          <a:xfrm rot="5400000">
            <a:off x="7410450" y="4425950"/>
            <a:ext cx="342900" cy="76200"/>
          </a:xfrm>
          <a:prstGeom prst="straightConnector1">
            <a:avLst/>
          </a:prstGeom>
          <a:ln w="1587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aphicFrame>
        <p:nvGraphicFramePr>
          <p:cNvPr id="348" name="Table 347"/>
          <p:cNvGraphicFramePr>
            <a:graphicFrameLocks noGrp="1"/>
          </p:cNvGraphicFramePr>
          <p:nvPr/>
        </p:nvGraphicFramePr>
        <p:xfrm>
          <a:off x="6553200" y="5041900"/>
          <a:ext cx="1447800" cy="279400"/>
        </p:xfrm>
        <a:graphic>
          <a:graphicData uri="http://schemas.openxmlformats.org/drawingml/2006/table">
            <a:tbl>
              <a:tblPr firstRow="1" bandRow="1"/>
              <a:tblGrid>
                <a:gridCol w="1447800"/>
              </a:tblGrid>
              <a:tr h="27940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3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25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39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51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64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278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199908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03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n</a:t>
                      </a:r>
                      <a:r>
                        <a:rPr kumimoji="0" lang="en-US" sz="1200" b="1" i="1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5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[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1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, 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2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, 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3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]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349" name="Table 348"/>
          <p:cNvGraphicFramePr>
            <a:graphicFrameLocks noGrp="1"/>
          </p:cNvGraphicFramePr>
          <p:nvPr/>
        </p:nvGraphicFramePr>
        <p:xfrm>
          <a:off x="1524000" y="5041900"/>
          <a:ext cx="1447800" cy="279400"/>
        </p:xfrm>
        <a:graphic>
          <a:graphicData uri="http://schemas.openxmlformats.org/drawingml/2006/table">
            <a:tbl>
              <a:tblPr firstRow="1" bandRow="1"/>
              <a:tblGrid>
                <a:gridCol w="1447800"/>
              </a:tblGrid>
              <a:tr h="27940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3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25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39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51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64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278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199908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03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n</a:t>
                      </a:r>
                      <a:r>
                        <a:rPr kumimoji="0" lang="en-US" sz="1200" b="1" i="1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1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[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2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, 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4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]</a:t>
                      </a:r>
                      <a:endParaRPr lang="en-US" sz="1200" dirty="0"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350" name="Table 349"/>
          <p:cNvGraphicFramePr>
            <a:graphicFrameLocks noGrp="1"/>
          </p:cNvGraphicFramePr>
          <p:nvPr/>
        </p:nvGraphicFramePr>
        <p:xfrm>
          <a:off x="2286000" y="5041900"/>
          <a:ext cx="1447800" cy="279400"/>
        </p:xfrm>
        <a:graphic>
          <a:graphicData uri="http://schemas.openxmlformats.org/drawingml/2006/table">
            <a:tbl>
              <a:tblPr firstRow="1" bandRow="1"/>
              <a:tblGrid>
                <a:gridCol w="1447800"/>
              </a:tblGrid>
              <a:tr h="27940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3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25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39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51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64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278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199908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03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n</a:t>
                      </a:r>
                      <a:r>
                        <a:rPr kumimoji="0" lang="en-US" sz="1200" b="1" i="1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2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[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3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, 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5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]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351" name="Table 350"/>
          <p:cNvGraphicFramePr>
            <a:graphicFrameLocks noGrp="1"/>
          </p:cNvGraphicFramePr>
          <p:nvPr/>
        </p:nvGraphicFramePr>
        <p:xfrm>
          <a:off x="3505200" y="5041900"/>
          <a:ext cx="1447800" cy="279400"/>
        </p:xfrm>
        <a:graphic>
          <a:graphicData uri="http://schemas.openxmlformats.org/drawingml/2006/table">
            <a:tbl>
              <a:tblPr firstRow="1" bandRow="1"/>
              <a:tblGrid>
                <a:gridCol w="1447800"/>
              </a:tblGrid>
              <a:tr h="27940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3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25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39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51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64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278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199908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03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n</a:t>
                      </a:r>
                      <a:r>
                        <a:rPr kumimoji="0" lang="en-US" sz="1200" b="1" i="1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3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[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4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]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352" name="Table 351"/>
          <p:cNvGraphicFramePr>
            <a:graphicFrameLocks noGrp="1"/>
          </p:cNvGraphicFramePr>
          <p:nvPr/>
        </p:nvGraphicFramePr>
        <p:xfrm>
          <a:off x="4724400" y="5041900"/>
          <a:ext cx="1447800" cy="279400"/>
        </p:xfrm>
        <a:graphic>
          <a:graphicData uri="http://schemas.openxmlformats.org/drawingml/2006/table">
            <a:tbl>
              <a:tblPr firstRow="1" bandRow="1"/>
              <a:tblGrid>
                <a:gridCol w="1447800"/>
              </a:tblGrid>
              <a:tr h="27940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3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25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39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51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64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278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199908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03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n</a:t>
                      </a:r>
                      <a:r>
                        <a:rPr kumimoji="0" lang="en-US" sz="1200" b="1" i="1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4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[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5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]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353" name="TextBox 352"/>
          <p:cNvSpPr txBox="1"/>
          <p:nvPr/>
        </p:nvSpPr>
        <p:spPr>
          <a:xfrm>
            <a:off x="880392" y="2730500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Map</a:t>
            </a:r>
            <a:endParaRPr lang="en-US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54" name="TextBox 353"/>
          <p:cNvSpPr txBox="1"/>
          <p:nvPr/>
        </p:nvSpPr>
        <p:spPr>
          <a:xfrm>
            <a:off x="551777" y="4330700"/>
            <a:ext cx="9236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Reduce</a:t>
            </a:r>
            <a:endParaRPr lang="en-US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4294925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3" grpId="0" animBg="1"/>
      <p:bldP spid="304" grpId="0" animBg="1"/>
      <p:bldP spid="308" grpId="0" animBg="1"/>
      <p:bldP spid="309" grpId="0" animBg="1"/>
      <p:bldP spid="315" grpId="0" animBg="1"/>
      <p:bldP spid="316" grpId="0" animBg="1"/>
      <p:bldP spid="317" grpId="0" animBg="1"/>
      <p:bldP spid="320" grpId="0" animBg="1"/>
      <p:bldP spid="323" grpId="0" animBg="1"/>
      <p:bldP spid="325" grpId="0" animBg="1"/>
      <p:bldP spid="326" grpId="0" animBg="1"/>
      <p:bldP spid="327" grpId="0" animBg="1"/>
      <p:bldP spid="328" grpId="0" animBg="1"/>
      <p:bldP spid="329" grpId="0" animBg="1"/>
      <p:bldP spid="330" grpId="0" animBg="1"/>
      <p:bldP spid="331" grpId="0" animBg="1"/>
      <p:bldP spid="332" grpId="0" animBg="1"/>
      <p:bldP spid="333" grpId="0" animBg="1"/>
      <p:bldP spid="334" grpId="0" animBg="1"/>
      <p:bldP spid="335" grpId="0" animBg="1"/>
      <p:bldP spid="336" grpId="0" animBg="1"/>
      <p:bldP spid="337" grpId="0" animBg="1"/>
      <p:bldP spid="338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006-01-14_Surface_waves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415636" y="-1"/>
            <a:ext cx="10016836" cy="6886575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2"/>
                </a:solidFill>
              </a:rPr>
              <a:t>Source: </a:t>
            </a:r>
            <a:r>
              <a:rPr lang="en-US" sz="1000" b="0" dirty="0" smtClean="0">
                <a:solidFill>
                  <a:schemeClr val="bg2"/>
                </a:solidFill>
              </a:rPr>
              <a:t>Wikipedia (Wave)</a:t>
            </a:r>
            <a:endParaRPr lang="en-US" sz="1000" b="0" dirty="0">
              <a:solidFill>
                <a:schemeClr val="bg2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52400" y="533400"/>
            <a:ext cx="52578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32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Single Source Shortest Path</a:t>
            </a:r>
            <a:endParaRPr lang="en-US" sz="32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31832686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PageRank</a:t>
            </a:r>
            <a:r>
              <a:rPr lang="en-US" dirty="0" smtClean="0"/>
              <a:t> Pseudo-Code</a:t>
            </a:r>
            <a:endParaRPr lang="en-US" dirty="0"/>
          </a:p>
        </p:txBody>
      </p:sp>
      <p:pic>
        <p:nvPicPr>
          <p:cNvPr id="5" name="Content Placeholder 4" descr="graphs-pr.pn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152525" y="1733550"/>
            <a:ext cx="6915150" cy="3771900"/>
          </a:xfrm>
        </p:spPr>
      </p:pic>
    </p:spTree>
    <p:extLst>
      <p:ext uri="{BB962C8B-B14F-4D97-AF65-F5344CB8AC3E}">
        <p14:creationId xmlns:p14="http://schemas.microsoft.com/office/powerpoint/2010/main" val="47840541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PageRank vs. BFS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1838051" y="3210580"/>
            <a:ext cx="7942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Map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371600" y="4124980"/>
            <a:ext cx="12653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Reduce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614213" y="2286000"/>
            <a:ext cx="15696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PageRank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389375" y="2286000"/>
            <a:ext cx="7197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BFS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916166" y="3200400"/>
            <a:ext cx="9657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PR/N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370790" y="3200400"/>
            <a:ext cx="7569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d+1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009441" y="4114800"/>
            <a:ext cx="7792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sum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389375" y="4114800"/>
            <a:ext cx="7197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min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10725658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Complete </a:t>
            </a:r>
            <a:r>
              <a:rPr lang="en-US" dirty="0" err="1" smtClean="0"/>
              <a:t>PageRank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Two additional complexities</a:t>
            </a:r>
          </a:p>
          <a:p>
            <a:pPr lvl="1"/>
            <a:r>
              <a:rPr lang="en-US" dirty="0" smtClean="0"/>
              <a:t>What is the proper treatment of dangling nodes?</a:t>
            </a:r>
          </a:p>
          <a:p>
            <a:pPr lvl="1"/>
            <a:r>
              <a:rPr lang="en-US" dirty="0" smtClean="0"/>
              <a:t>How do we factor in the random jump factor?</a:t>
            </a:r>
          </a:p>
          <a:p>
            <a:r>
              <a:rPr lang="en-US" dirty="0" smtClean="0"/>
              <a:t>Solution: </a:t>
            </a:r>
          </a:p>
          <a:p>
            <a:pPr lvl="1"/>
            <a:r>
              <a:rPr lang="en-US" dirty="0" smtClean="0"/>
              <a:t>Second pass to redistribute “missing </a:t>
            </a:r>
            <a:r>
              <a:rPr lang="en-US" dirty="0" err="1" smtClean="0"/>
              <a:t>PageRank</a:t>
            </a:r>
            <a:r>
              <a:rPr lang="en-US" dirty="0" smtClean="0"/>
              <a:t> mass” and account for random jumps</a:t>
            </a:r>
          </a:p>
          <a:p>
            <a:endParaRPr lang="en-US" dirty="0" smtClean="0"/>
          </a:p>
          <a:p>
            <a:endParaRPr lang="en-US" dirty="0" smtClean="0"/>
          </a:p>
          <a:p>
            <a:pPr lvl="1"/>
            <a:r>
              <a:rPr lang="en-US" i="1" dirty="0" smtClean="0"/>
              <a:t>p</a:t>
            </a:r>
            <a:r>
              <a:rPr lang="en-US" dirty="0" smtClean="0"/>
              <a:t> is PageRank value from before, </a:t>
            </a:r>
            <a:r>
              <a:rPr lang="en-US" i="1" dirty="0" smtClean="0"/>
              <a:t>p</a:t>
            </a:r>
            <a:r>
              <a:rPr lang="en-US" dirty="0" smtClean="0"/>
              <a:t>' is updated PageRank value</a:t>
            </a:r>
          </a:p>
          <a:p>
            <a:pPr lvl="1"/>
            <a:r>
              <a:rPr lang="en-US" i="1" dirty="0" smtClean="0"/>
              <a:t>N</a:t>
            </a:r>
            <a:r>
              <a:rPr lang="en-US" dirty="0" smtClean="0"/>
              <a:t> is the number of nodes in the graph</a:t>
            </a:r>
          </a:p>
          <a:p>
            <a:pPr lvl="1"/>
            <a:r>
              <a:rPr lang="en-US" i="1" dirty="0" smtClean="0"/>
              <a:t>m</a:t>
            </a:r>
            <a:r>
              <a:rPr lang="en-US" dirty="0" smtClean="0"/>
              <a:t> is the missing PageRank mass</a:t>
            </a:r>
          </a:p>
          <a:p>
            <a:r>
              <a:rPr lang="en-US" dirty="0" smtClean="0"/>
              <a:t>Additional optimization: make it a single pass!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200" y="3733800"/>
            <a:ext cx="3520440" cy="607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372816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Implementation Practicalities</a:t>
            </a:r>
            <a:endParaRPr lang="en-US" dirty="0"/>
          </a:p>
        </p:txBody>
      </p:sp>
      <p:cxnSp>
        <p:nvCxnSpPr>
          <p:cNvPr id="11" name="Elbow Connector 10"/>
          <p:cNvCxnSpPr>
            <a:stCxn id="23" idx="3"/>
            <a:endCxn id="14" idx="0"/>
          </p:cNvCxnSpPr>
          <p:nvPr/>
        </p:nvCxnSpPr>
        <p:spPr bwMode="auto">
          <a:xfrm rot="5400000" flipH="1">
            <a:off x="3848100" y="2971800"/>
            <a:ext cx="2438400" cy="1828800"/>
          </a:xfrm>
          <a:prstGeom prst="bentConnector5">
            <a:avLst>
              <a:gd name="adj1" fmla="val -33367"/>
              <a:gd name="adj2" fmla="val 212310"/>
              <a:gd name="adj3" fmla="val 115227"/>
            </a:avLst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1219200" y="3429000"/>
            <a:ext cx="1752600" cy="8382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Convergence?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3581400" y="33528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reduce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3581400" y="26670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</a:p>
        </p:txBody>
      </p:sp>
      <p:sp>
        <p:nvSpPr>
          <p:cNvPr id="15" name="Can 14"/>
          <p:cNvSpPr/>
          <p:nvPr/>
        </p:nvSpPr>
        <p:spPr bwMode="auto">
          <a:xfrm>
            <a:off x="3581400" y="1295400"/>
            <a:ext cx="1143000" cy="7620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sp>
        <p:nvSpPr>
          <p:cNvPr id="16" name="Can 15"/>
          <p:cNvSpPr/>
          <p:nvPr/>
        </p:nvSpPr>
        <p:spPr bwMode="auto">
          <a:xfrm>
            <a:off x="3581400" y="4343400"/>
            <a:ext cx="1143000" cy="7620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17" name="Straight Arrow Connector 16"/>
          <p:cNvCxnSpPr>
            <a:stCxn id="15" idx="3"/>
            <a:endCxn id="14" idx="0"/>
          </p:cNvCxnSpPr>
          <p:nvPr/>
        </p:nvCxnSpPr>
        <p:spPr bwMode="auto">
          <a:xfrm>
            <a:off x="4152900" y="2057400"/>
            <a:ext cx="0" cy="6096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13" idx="2"/>
            <a:endCxn id="16" idx="1"/>
          </p:cNvCxnSpPr>
          <p:nvPr/>
        </p:nvCxnSpPr>
        <p:spPr bwMode="auto">
          <a:xfrm>
            <a:off x="4152900" y="3962400"/>
            <a:ext cx="0" cy="381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" name="Rectangle 21"/>
          <p:cNvSpPr>
            <a:spLocks noChangeArrowheads="1"/>
          </p:cNvSpPr>
          <p:nvPr/>
        </p:nvSpPr>
        <p:spPr bwMode="auto">
          <a:xfrm>
            <a:off x="5410200" y="26670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</a:p>
        </p:txBody>
      </p:sp>
      <p:sp>
        <p:nvSpPr>
          <p:cNvPr id="23" name="Can 22"/>
          <p:cNvSpPr/>
          <p:nvPr/>
        </p:nvSpPr>
        <p:spPr bwMode="auto">
          <a:xfrm>
            <a:off x="5410200" y="4343400"/>
            <a:ext cx="1143000" cy="7620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24" name="Straight Arrow Connector 23"/>
          <p:cNvCxnSpPr>
            <a:stCxn id="22" idx="2"/>
            <a:endCxn id="23" idx="1"/>
          </p:cNvCxnSpPr>
          <p:nvPr/>
        </p:nvCxnSpPr>
        <p:spPr bwMode="auto">
          <a:xfrm>
            <a:off x="5981700" y="3276600"/>
            <a:ext cx="0" cy="1066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Elbow Connector 24"/>
          <p:cNvCxnSpPr>
            <a:stCxn id="16" idx="3"/>
            <a:endCxn id="22" idx="0"/>
          </p:cNvCxnSpPr>
          <p:nvPr/>
        </p:nvCxnSpPr>
        <p:spPr bwMode="auto">
          <a:xfrm rot="5400000" flipH="1" flipV="1">
            <a:off x="3848100" y="2971800"/>
            <a:ext cx="2438400" cy="1828800"/>
          </a:xfrm>
          <a:prstGeom prst="bentConnector5">
            <a:avLst>
              <a:gd name="adj1" fmla="val -9375"/>
              <a:gd name="adj2" fmla="val 50000"/>
              <a:gd name="adj3" fmla="val 109375"/>
            </a:avLst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 rot="20891959">
            <a:off x="4346265" y="5873893"/>
            <a:ext cx="533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800" b="0" kern="0" dirty="0" smtClean="0">
                <a:solidFill>
                  <a:srgbClr val="FF0000"/>
                </a:solidFill>
                <a:latin typeface="Gill Sans"/>
                <a:cs typeface="Gill Sans"/>
              </a:rPr>
              <a:t>Ugh. Spark to the rescue?</a:t>
            </a:r>
            <a:endParaRPr lang="en-US" sz="2800" b="0" kern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40714394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  <p:bldP spid="13" grpId="0" animBg="1"/>
      <p:bldP spid="14" grpId="0" animBg="1"/>
      <p:bldP spid="15" grpId="0" animBg="1"/>
      <p:bldP spid="16" grpId="0" animBg="1"/>
      <p:bldP spid="22" grpId="0" animBg="1"/>
      <p:bldP spid="23" grpId="0" animBg="1"/>
      <p:bldP spid="32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PageRank</a:t>
            </a:r>
            <a:r>
              <a:rPr lang="en-US" dirty="0" smtClean="0"/>
              <a:t> Convergence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Alternative convergence criteria</a:t>
            </a:r>
          </a:p>
          <a:p>
            <a:pPr lvl="1"/>
            <a:r>
              <a:rPr lang="en-US" dirty="0" smtClean="0"/>
              <a:t>Iterate until </a:t>
            </a:r>
            <a:r>
              <a:rPr lang="en-US" dirty="0" err="1" smtClean="0"/>
              <a:t>PageRank</a:t>
            </a:r>
            <a:r>
              <a:rPr lang="en-US" dirty="0" smtClean="0"/>
              <a:t> values don’t change</a:t>
            </a:r>
          </a:p>
          <a:p>
            <a:pPr lvl="1"/>
            <a:r>
              <a:rPr lang="en-US" dirty="0" smtClean="0"/>
              <a:t>Iterate until </a:t>
            </a:r>
            <a:r>
              <a:rPr lang="en-US" dirty="0" err="1" smtClean="0"/>
              <a:t>PageRank</a:t>
            </a:r>
            <a:r>
              <a:rPr lang="en-US" dirty="0" smtClean="0"/>
              <a:t> rankings don’t change</a:t>
            </a:r>
          </a:p>
          <a:p>
            <a:pPr lvl="1"/>
            <a:r>
              <a:rPr lang="en-US" dirty="0" smtClean="0"/>
              <a:t>Fixed number of iterations</a:t>
            </a:r>
          </a:p>
          <a:p>
            <a:r>
              <a:rPr lang="en-US" dirty="0" smtClean="0"/>
              <a:t>Convergence for web graphs?</a:t>
            </a:r>
          </a:p>
          <a:p>
            <a:pPr lvl="1"/>
            <a:r>
              <a:rPr lang="en-US" dirty="0" smtClean="0"/>
              <a:t>Not a straightforward question</a:t>
            </a:r>
          </a:p>
          <a:p>
            <a:r>
              <a:rPr lang="en-US" dirty="0" smtClean="0"/>
              <a:t>Watch out for link spam and the perils of SEO:</a:t>
            </a:r>
          </a:p>
          <a:p>
            <a:pPr lvl="1"/>
            <a:r>
              <a:rPr lang="en-US" dirty="0" smtClean="0"/>
              <a:t>Link farms</a:t>
            </a:r>
          </a:p>
          <a:p>
            <a:pPr lvl="1"/>
            <a:r>
              <a:rPr lang="en-US" dirty="0" smtClean="0"/>
              <a:t>Spider traps</a:t>
            </a:r>
          </a:p>
          <a:p>
            <a:pPr lvl="1"/>
            <a:r>
              <a:rPr lang="en-US" dirty="0" smtClean="0"/>
              <a:t>…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72939131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Beyond </a:t>
            </a:r>
            <a:r>
              <a:rPr lang="en-US" dirty="0" err="1" smtClean="0"/>
              <a:t>PageRank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Variations of PageRank</a:t>
            </a:r>
          </a:p>
          <a:p>
            <a:pPr lvl="1"/>
            <a:r>
              <a:rPr lang="en-US" dirty="0" smtClean="0"/>
              <a:t>Weighted edges</a:t>
            </a:r>
          </a:p>
          <a:p>
            <a:pPr lvl="1"/>
            <a:r>
              <a:rPr lang="en-US" dirty="0" smtClean="0"/>
              <a:t>Personalized PageRank</a:t>
            </a:r>
          </a:p>
          <a:p>
            <a:r>
              <a:rPr lang="en-US" dirty="0" smtClean="0"/>
              <a:t>Variants on graph random walks</a:t>
            </a:r>
          </a:p>
          <a:p>
            <a:pPr lvl="1"/>
            <a:r>
              <a:rPr lang="en-US" dirty="0" smtClean="0"/>
              <a:t>Hubs and authorities (HITS)</a:t>
            </a:r>
          </a:p>
          <a:p>
            <a:pPr lvl="1"/>
            <a:r>
              <a:rPr lang="en-US" dirty="0" smtClean="0"/>
              <a:t>SALSA</a:t>
            </a:r>
          </a:p>
        </p:txBody>
      </p:sp>
    </p:spTree>
    <p:extLst>
      <p:ext uri="{BB962C8B-B14F-4D97-AF65-F5344CB8AC3E}">
        <p14:creationId xmlns:p14="http://schemas.microsoft.com/office/powerpoint/2010/main" val="134073883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Static prior for web ranking</a:t>
            </a:r>
          </a:p>
          <a:p>
            <a:r>
              <a:rPr lang="en-US" dirty="0" smtClean="0"/>
              <a:t>Identification of “special nodes” in a network</a:t>
            </a:r>
          </a:p>
          <a:p>
            <a:r>
              <a:rPr lang="en-US" dirty="0" smtClean="0"/>
              <a:t>Link recommendation</a:t>
            </a:r>
          </a:p>
          <a:p>
            <a:r>
              <a:rPr lang="en-US" dirty="0" smtClean="0"/>
              <a:t>Additional feature in any machine learning problem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403335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Implementation Practicalities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How do you actually extract the </a:t>
            </a:r>
            <a:r>
              <a:rPr lang="en-US" dirty="0" err="1" smtClean="0"/>
              <a:t>webgraph</a:t>
            </a:r>
            <a:r>
              <a:rPr lang="en-US" dirty="0" smtClean="0"/>
              <a:t>?</a:t>
            </a:r>
          </a:p>
          <a:p>
            <a:r>
              <a:rPr lang="en-US" dirty="0" smtClean="0"/>
              <a:t>Lots of details…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374787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paceball.gi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5650" y="3422650"/>
            <a:ext cx="12700" cy="12700"/>
          </a:xfrm>
          <a:prstGeom prst="rect">
            <a:avLst/>
          </a:prstGeom>
        </p:spPr>
      </p:pic>
      <p:pic>
        <p:nvPicPr>
          <p:cNvPr id="5" name="Picture 4" descr="4324320625_cd0f67e35e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TextBox 3"/>
          <p:cNvSpPr txBox="1">
            <a:spLocks noChangeArrowheads="1"/>
          </p:cNvSpPr>
          <p:nvPr/>
        </p:nvSpPr>
        <p:spPr bwMode="auto">
          <a:xfrm>
            <a:off x="0" y="6611938"/>
            <a:ext cx="39624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/>
              <a:t>Source:</a:t>
            </a:r>
            <a:r>
              <a:rPr lang="en-US" sz="1000" b="0" dirty="0" smtClean="0"/>
              <a:t> http://www.flickr.com/photos/fusedforces/4324320625/</a:t>
            </a:r>
            <a:endParaRPr lang="en-US" sz="1000" b="0" dirty="0"/>
          </a:p>
        </p:txBody>
      </p:sp>
    </p:spTree>
    <p:extLst>
      <p:ext uri="{BB962C8B-B14F-4D97-AF65-F5344CB8AC3E}">
        <p14:creationId xmlns:p14="http://schemas.microsoft.com/office/powerpoint/2010/main" val="18401195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MapReduce Sucks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Java verbosity</a:t>
            </a:r>
          </a:p>
          <a:p>
            <a:r>
              <a:rPr lang="en-US" dirty="0" smtClean="0"/>
              <a:t>Hadoop task startup time</a:t>
            </a:r>
          </a:p>
          <a:p>
            <a:r>
              <a:rPr lang="en-US" dirty="0" smtClean="0"/>
              <a:t>Stragglers</a:t>
            </a:r>
          </a:p>
          <a:p>
            <a:r>
              <a:rPr lang="en-US" dirty="0" smtClean="0"/>
              <a:t>Needless graph shuffling</a:t>
            </a:r>
          </a:p>
          <a:p>
            <a:r>
              <a:rPr lang="en-US" dirty="0" err="1" smtClean="0"/>
              <a:t>Checkpointing</a:t>
            </a:r>
            <a:r>
              <a:rPr lang="en-US" dirty="0" smtClean="0"/>
              <a:t> at each iteration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 rot="21013891">
            <a:off x="5205239" y="5722911"/>
            <a:ext cx="3582431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FF0000"/>
                </a:solidFill>
                <a:latin typeface="Gill Sans"/>
                <a:cs typeface="Gill Sans"/>
              </a:rPr>
              <a:t>Spark to the rescue?</a:t>
            </a:r>
            <a:endParaRPr lang="en-US" sz="32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66008542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Visualizing Parallel BFS</a:t>
            </a:r>
            <a:endParaRPr lang="en-US" dirty="0"/>
          </a:p>
        </p:txBody>
      </p:sp>
      <p:sp>
        <p:nvSpPr>
          <p:cNvPr id="4" name="Oval 4"/>
          <p:cNvSpPr>
            <a:spLocks noChangeArrowheads="1"/>
          </p:cNvSpPr>
          <p:nvPr/>
        </p:nvSpPr>
        <p:spPr bwMode="auto">
          <a:xfrm>
            <a:off x="2743200" y="15240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0</a:t>
            </a:r>
            <a:endParaRPr lang="en-US" i="1" baseline="-25000" dirty="0">
              <a:solidFill>
                <a:schemeClr val="bg2"/>
              </a:solidFill>
            </a:endParaRPr>
          </a:p>
        </p:txBody>
      </p:sp>
      <p:sp>
        <p:nvSpPr>
          <p:cNvPr id="5" name="Oval 5"/>
          <p:cNvSpPr>
            <a:spLocks noChangeArrowheads="1"/>
          </p:cNvSpPr>
          <p:nvPr/>
        </p:nvSpPr>
        <p:spPr bwMode="auto">
          <a:xfrm>
            <a:off x="2133600" y="27432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3</a:t>
            </a:r>
            <a:endParaRPr lang="en-US" i="1" baseline="-25000" dirty="0">
              <a:solidFill>
                <a:schemeClr val="bg2"/>
              </a:solidFill>
            </a:endParaRPr>
          </a:p>
        </p:txBody>
      </p:sp>
      <p:sp>
        <p:nvSpPr>
          <p:cNvPr id="6" name="Oval 6"/>
          <p:cNvSpPr>
            <a:spLocks noChangeArrowheads="1"/>
          </p:cNvSpPr>
          <p:nvPr/>
        </p:nvSpPr>
        <p:spPr bwMode="auto">
          <a:xfrm>
            <a:off x="3657600" y="26670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2</a:t>
            </a:r>
            <a:endParaRPr lang="en-US" i="1" baseline="-25000" dirty="0">
              <a:solidFill>
                <a:schemeClr val="bg2"/>
              </a:solidFill>
            </a:endParaRPr>
          </a:p>
        </p:txBody>
      </p:sp>
      <p:sp>
        <p:nvSpPr>
          <p:cNvPr id="7" name="Oval 7"/>
          <p:cNvSpPr>
            <a:spLocks noChangeArrowheads="1"/>
          </p:cNvSpPr>
          <p:nvPr/>
        </p:nvSpPr>
        <p:spPr bwMode="auto">
          <a:xfrm>
            <a:off x="4572000" y="16002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1</a:t>
            </a:r>
          </a:p>
        </p:txBody>
      </p:sp>
      <p:sp>
        <p:nvSpPr>
          <p:cNvPr id="8" name="Oval 8"/>
          <p:cNvSpPr>
            <a:spLocks noChangeArrowheads="1"/>
          </p:cNvSpPr>
          <p:nvPr/>
        </p:nvSpPr>
        <p:spPr bwMode="auto">
          <a:xfrm>
            <a:off x="6324600" y="12954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7</a:t>
            </a:r>
            <a:endParaRPr lang="en-US" i="1" baseline="-25000" dirty="0">
              <a:solidFill>
                <a:schemeClr val="bg2"/>
              </a:solidFill>
            </a:endParaRPr>
          </a:p>
        </p:txBody>
      </p:sp>
      <p:sp>
        <p:nvSpPr>
          <p:cNvPr id="9" name="Oval 9"/>
          <p:cNvSpPr>
            <a:spLocks noChangeArrowheads="1"/>
          </p:cNvSpPr>
          <p:nvPr/>
        </p:nvSpPr>
        <p:spPr bwMode="auto">
          <a:xfrm>
            <a:off x="5334000" y="28956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6</a:t>
            </a:r>
            <a:endParaRPr lang="en-US" i="1" baseline="-25000" dirty="0">
              <a:solidFill>
                <a:schemeClr val="bg2"/>
              </a:solidFill>
            </a:endParaRPr>
          </a:p>
        </p:txBody>
      </p:sp>
      <p:sp>
        <p:nvSpPr>
          <p:cNvPr id="10" name="Oval 10"/>
          <p:cNvSpPr>
            <a:spLocks noChangeArrowheads="1"/>
          </p:cNvSpPr>
          <p:nvPr/>
        </p:nvSpPr>
        <p:spPr bwMode="auto">
          <a:xfrm>
            <a:off x="3810000" y="38862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5</a:t>
            </a:r>
            <a:endParaRPr lang="en-US" i="1" baseline="-25000" dirty="0">
              <a:solidFill>
                <a:schemeClr val="bg2"/>
              </a:solidFill>
            </a:endParaRPr>
          </a:p>
        </p:txBody>
      </p:sp>
      <p:sp>
        <p:nvSpPr>
          <p:cNvPr id="11" name="Oval 11"/>
          <p:cNvSpPr>
            <a:spLocks noChangeArrowheads="1"/>
          </p:cNvSpPr>
          <p:nvPr/>
        </p:nvSpPr>
        <p:spPr bwMode="auto">
          <a:xfrm>
            <a:off x="2514600" y="41910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4</a:t>
            </a:r>
            <a:endParaRPr lang="en-US" i="1" baseline="-25000" dirty="0">
              <a:solidFill>
                <a:schemeClr val="bg2"/>
              </a:solidFill>
            </a:endParaRPr>
          </a:p>
        </p:txBody>
      </p:sp>
      <p:sp>
        <p:nvSpPr>
          <p:cNvPr id="12" name="Oval 12"/>
          <p:cNvSpPr>
            <a:spLocks noChangeArrowheads="1"/>
          </p:cNvSpPr>
          <p:nvPr/>
        </p:nvSpPr>
        <p:spPr bwMode="auto">
          <a:xfrm>
            <a:off x="3429000" y="54102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9</a:t>
            </a:r>
            <a:endParaRPr lang="en-US" i="1" baseline="-25000" dirty="0">
              <a:solidFill>
                <a:schemeClr val="bg2"/>
              </a:solidFill>
            </a:endParaRPr>
          </a:p>
        </p:txBody>
      </p:sp>
      <p:sp>
        <p:nvSpPr>
          <p:cNvPr id="13" name="Oval 13"/>
          <p:cNvSpPr>
            <a:spLocks noChangeArrowheads="1"/>
          </p:cNvSpPr>
          <p:nvPr/>
        </p:nvSpPr>
        <p:spPr bwMode="auto">
          <a:xfrm>
            <a:off x="5791200" y="43434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8</a:t>
            </a:r>
            <a:endParaRPr lang="en-US" i="1" baseline="-25000" dirty="0">
              <a:solidFill>
                <a:schemeClr val="bg2"/>
              </a:solidFill>
            </a:endParaRPr>
          </a:p>
        </p:txBody>
      </p:sp>
      <p:cxnSp>
        <p:nvCxnSpPr>
          <p:cNvPr id="14" name="Straight Arrow Connector 15"/>
          <p:cNvCxnSpPr>
            <a:cxnSpLocks noChangeShapeType="1"/>
            <a:stCxn id="4" idx="3"/>
            <a:endCxn id="5" idx="0"/>
          </p:cNvCxnSpPr>
          <p:nvPr/>
        </p:nvCxnSpPr>
        <p:spPr bwMode="auto">
          <a:xfrm rot="5400000">
            <a:off x="2343151" y="2243137"/>
            <a:ext cx="633412" cy="366713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6"/>
          <p:cNvCxnSpPr>
            <a:cxnSpLocks noChangeShapeType="1"/>
            <a:stCxn id="4" idx="5"/>
            <a:endCxn id="6" idx="1"/>
          </p:cNvCxnSpPr>
          <p:nvPr/>
        </p:nvCxnSpPr>
        <p:spPr bwMode="auto">
          <a:xfrm rot="16200000" flipH="1">
            <a:off x="3214688" y="2224088"/>
            <a:ext cx="657225" cy="428625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9"/>
          <p:cNvCxnSpPr>
            <a:cxnSpLocks noChangeShapeType="1"/>
            <a:stCxn id="4" idx="6"/>
            <a:endCxn id="7" idx="2"/>
          </p:cNvCxnSpPr>
          <p:nvPr/>
        </p:nvCxnSpPr>
        <p:spPr bwMode="auto">
          <a:xfrm>
            <a:off x="3429000" y="1866900"/>
            <a:ext cx="1143000" cy="76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23"/>
          <p:cNvCxnSpPr>
            <a:cxnSpLocks noChangeShapeType="1"/>
            <a:stCxn id="7" idx="6"/>
            <a:endCxn id="8" idx="2"/>
          </p:cNvCxnSpPr>
          <p:nvPr/>
        </p:nvCxnSpPr>
        <p:spPr bwMode="auto">
          <a:xfrm flipV="1">
            <a:off x="5257800" y="1638300"/>
            <a:ext cx="1066800" cy="3048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26"/>
          <p:cNvCxnSpPr>
            <a:cxnSpLocks noChangeShapeType="1"/>
            <a:stCxn id="13" idx="0"/>
            <a:endCxn id="8" idx="4"/>
          </p:cNvCxnSpPr>
          <p:nvPr/>
        </p:nvCxnSpPr>
        <p:spPr bwMode="auto">
          <a:xfrm rot="5400000" flipH="1" flipV="1">
            <a:off x="5219700" y="2895600"/>
            <a:ext cx="2362200" cy="5334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31"/>
          <p:cNvCxnSpPr>
            <a:cxnSpLocks noChangeShapeType="1"/>
            <a:stCxn id="9" idx="1"/>
            <a:endCxn id="7" idx="5"/>
          </p:cNvCxnSpPr>
          <p:nvPr/>
        </p:nvCxnSpPr>
        <p:spPr bwMode="auto">
          <a:xfrm rot="16200000" flipV="1">
            <a:off x="4891088" y="2452688"/>
            <a:ext cx="809625" cy="276225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34"/>
          <p:cNvCxnSpPr>
            <a:cxnSpLocks noChangeShapeType="1"/>
            <a:stCxn id="7" idx="3"/>
            <a:endCxn id="6" idx="7"/>
          </p:cNvCxnSpPr>
          <p:nvPr/>
        </p:nvCxnSpPr>
        <p:spPr bwMode="auto">
          <a:xfrm rot="5400000">
            <a:off x="4167188" y="2262188"/>
            <a:ext cx="581025" cy="428625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37"/>
          <p:cNvCxnSpPr>
            <a:cxnSpLocks noChangeShapeType="1"/>
            <a:stCxn id="6" idx="6"/>
            <a:endCxn id="9" idx="2"/>
          </p:cNvCxnSpPr>
          <p:nvPr/>
        </p:nvCxnSpPr>
        <p:spPr bwMode="auto">
          <a:xfrm>
            <a:off x="4343400" y="3009900"/>
            <a:ext cx="990600" cy="2286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40"/>
          <p:cNvCxnSpPr>
            <a:cxnSpLocks noChangeShapeType="1"/>
            <a:stCxn id="5" idx="4"/>
            <a:endCxn id="11" idx="0"/>
          </p:cNvCxnSpPr>
          <p:nvPr/>
        </p:nvCxnSpPr>
        <p:spPr bwMode="auto">
          <a:xfrm rot="16200000" flipH="1">
            <a:off x="2286000" y="3619500"/>
            <a:ext cx="762000" cy="3810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43"/>
          <p:cNvCxnSpPr>
            <a:cxnSpLocks noChangeShapeType="1"/>
            <a:stCxn id="6" idx="3"/>
            <a:endCxn id="11" idx="7"/>
          </p:cNvCxnSpPr>
          <p:nvPr/>
        </p:nvCxnSpPr>
        <p:spPr bwMode="auto">
          <a:xfrm rot="5400000">
            <a:off x="2909888" y="3443288"/>
            <a:ext cx="1038225" cy="657225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46"/>
          <p:cNvCxnSpPr>
            <a:cxnSpLocks noChangeShapeType="1"/>
            <a:stCxn id="6" idx="4"/>
            <a:endCxn id="10" idx="0"/>
          </p:cNvCxnSpPr>
          <p:nvPr/>
        </p:nvCxnSpPr>
        <p:spPr bwMode="auto">
          <a:xfrm rot="16200000" flipH="1">
            <a:off x="3810000" y="3543300"/>
            <a:ext cx="533400" cy="1524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50"/>
          <p:cNvCxnSpPr>
            <a:cxnSpLocks noChangeShapeType="1"/>
            <a:stCxn id="10" idx="7"/>
            <a:endCxn id="9" idx="3"/>
          </p:cNvCxnSpPr>
          <p:nvPr/>
        </p:nvCxnSpPr>
        <p:spPr bwMode="auto">
          <a:xfrm rot="5400000" flipH="1" flipV="1">
            <a:off x="4662488" y="3214688"/>
            <a:ext cx="504825" cy="1038225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53"/>
          <p:cNvCxnSpPr>
            <a:cxnSpLocks noChangeShapeType="1"/>
            <a:stCxn id="11" idx="5"/>
            <a:endCxn id="12" idx="1"/>
          </p:cNvCxnSpPr>
          <p:nvPr/>
        </p:nvCxnSpPr>
        <p:spPr bwMode="auto">
          <a:xfrm rot="16200000" flipH="1">
            <a:off x="2947988" y="4929188"/>
            <a:ext cx="733425" cy="428625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56"/>
          <p:cNvCxnSpPr>
            <a:cxnSpLocks noChangeShapeType="1"/>
            <a:stCxn id="10" idx="3"/>
            <a:endCxn id="12" idx="0"/>
          </p:cNvCxnSpPr>
          <p:nvPr/>
        </p:nvCxnSpPr>
        <p:spPr bwMode="auto">
          <a:xfrm rot="5400000">
            <a:off x="3371851" y="4871617"/>
            <a:ext cx="938633" cy="138533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59"/>
          <p:cNvCxnSpPr>
            <a:cxnSpLocks noChangeShapeType="1"/>
            <a:stCxn id="12" idx="7"/>
            <a:endCxn id="10" idx="4"/>
          </p:cNvCxnSpPr>
          <p:nvPr/>
        </p:nvCxnSpPr>
        <p:spPr bwMode="auto">
          <a:xfrm rot="5400000" flipH="1" flipV="1">
            <a:off x="3614737" y="4972051"/>
            <a:ext cx="938213" cy="138112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62"/>
          <p:cNvCxnSpPr>
            <a:cxnSpLocks noChangeShapeType="1"/>
            <a:stCxn id="10" idx="6"/>
            <a:endCxn id="13" idx="2"/>
          </p:cNvCxnSpPr>
          <p:nvPr/>
        </p:nvCxnSpPr>
        <p:spPr bwMode="auto">
          <a:xfrm>
            <a:off x="4495800" y="4229100"/>
            <a:ext cx="1295400" cy="457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2413237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Implementation Practicalities</a:t>
            </a:r>
            <a:endParaRPr lang="en-US" dirty="0"/>
          </a:p>
        </p:txBody>
      </p:sp>
      <p:cxnSp>
        <p:nvCxnSpPr>
          <p:cNvPr id="11" name="Elbow Connector 10"/>
          <p:cNvCxnSpPr>
            <a:stCxn id="23" idx="3"/>
            <a:endCxn id="14" idx="0"/>
          </p:cNvCxnSpPr>
          <p:nvPr/>
        </p:nvCxnSpPr>
        <p:spPr bwMode="auto">
          <a:xfrm rot="5400000" flipH="1">
            <a:off x="3848100" y="2971800"/>
            <a:ext cx="2438400" cy="1828800"/>
          </a:xfrm>
          <a:prstGeom prst="bentConnector5">
            <a:avLst>
              <a:gd name="adj1" fmla="val -33367"/>
              <a:gd name="adj2" fmla="val 212310"/>
              <a:gd name="adj3" fmla="val 115227"/>
            </a:avLst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1219200" y="3429000"/>
            <a:ext cx="1752600" cy="8382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Convergence?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3581400" y="33528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reduce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3581400" y="26670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</a:p>
        </p:txBody>
      </p:sp>
      <p:sp>
        <p:nvSpPr>
          <p:cNvPr id="15" name="Can 14"/>
          <p:cNvSpPr/>
          <p:nvPr/>
        </p:nvSpPr>
        <p:spPr bwMode="auto">
          <a:xfrm>
            <a:off x="3581400" y="1295400"/>
            <a:ext cx="1143000" cy="7620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sp>
        <p:nvSpPr>
          <p:cNvPr id="16" name="Can 15"/>
          <p:cNvSpPr/>
          <p:nvPr/>
        </p:nvSpPr>
        <p:spPr bwMode="auto">
          <a:xfrm>
            <a:off x="3581400" y="4343400"/>
            <a:ext cx="1143000" cy="7620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17" name="Straight Arrow Connector 16"/>
          <p:cNvCxnSpPr>
            <a:stCxn id="15" idx="3"/>
            <a:endCxn id="14" idx="0"/>
          </p:cNvCxnSpPr>
          <p:nvPr/>
        </p:nvCxnSpPr>
        <p:spPr bwMode="auto">
          <a:xfrm>
            <a:off x="4152900" y="2057400"/>
            <a:ext cx="0" cy="6096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13" idx="2"/>
            <a:endCxn id="16" idx="1"/>
          </p:cNvCxnSpPr>
          <p:nvPr/>
        </p:nvCxnSpPr>
        <p:spPr bwMode="auto">
          <a:xfrm>
            <a:off x="4152900" y="3962400"/>
            <a:ext cx="0" cy="381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" name="Rectangle 21"/>
          <p:cNvSpPr>
            <a:spLocks noChangeArrowheads="1"/>
          </p:cNvSpPr>
          <p:nvPr/>
        </p:nvSpPr>
        <p:spPr bwMode="auto">
          <a:xfrm>
            <a:off x="5410200" y="26670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</a:p>
        </p:txBody>
      </p:sp>
      <p:sp>
        <p:nvSpPr>
          <p:cNvPr id="23" name="Can 22"/>
          <p:cNvSpPr/>
          <p:nvPr/>
        </p:nvSpPr>
        <p:spPr bwMode="auto">
          <a:xfrm>
            <a:off x="5410200" y="4343400"/>
            <a:ext cx="1143000" cy="7620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24" name="Straight Arrow Connector 23"/>
          <p:cNvCxnSpPr>
            <a:stCxn id="22" idx="2"/>
            <a:endCxn id="23" idx="1"/>
          </p:cNvCxnSpPr>
          <p:nvPr/>
        </p:nvCxnSpPr>
        <p:spPr bwMode="auto">
          <a:xfrm>
            <a:off x="5981700" y="3276600"/>
            <a:ext cx="0" cy="1066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Elbow Connector 24"/>
          <p:cNvCxnSpPr>
            <a:stCxn id="16" idx="3"/>
            <a:endCxn id="22" idx="0"/>
          </p:cNvCxnSpPr>
          <p:nvPr/>
        </p:nvCxnSpPr>
        <p:spPr bwMode="auto">
          <a:xfrm rot="5400000" flipH="1" flipV="1">
            <a:off x="3848100" y="2971800"/>
            <a:ext cx="2438400" cy="1828800"/>
          </a:xfrm>
          <a:prstGeom prst="bentConnector5">
            <a:avLst>
              <a:gd name="adj1" fmla="val -9375"/>
              <a:gd name="adj2" fmla="val 50000"/>
              <a:gd name="adj3" fmla="val 109375"/>
            </a:avLst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7429992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ndersonMill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9631" y="1"/>
            <a:ext cx="9173631" cy="6880226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>
                <a:solidFill>
                  <a:srgbClr val="FFFFFF"/>
                </a:solidFill>
              </a:rPr>
              <a:t>Iterative Algorithms</a:t>
            </a:r>
            <a:endParaRPr lang="en-US" dirty="0">
              <a:solidFill>
                <a:srgbClr val="FFFFFF"/>
              </a:solidFill>
            </a:endParaRPr>
          </a:p>
        </p:txBody>
      </p:sp>
      <p:sp>
        <p:nvSpPr>
          <p:cNvPr id="6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(Water wheel)</a:t>
            </a:r>
            <a:endParaRPr lang="en-US" sz="1000" b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3981849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In-</a:t>
            </a:r>
            <a:r>
              <a:rPr lang="en-US" dirty="0" err="1" smtClean="0"/>
              <a:t>Mapper</a:t>
            </a:r>
            <a:r>
              <a:rPr lang="en-US" dirty="0" smtClean="0"/>
              <a:t> Combining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combiners</a:t>
            </a:r>
          </a:p>
          <a:p>
            <a:pPr lvl="1"/>
            <a:r>
              <a:rPr lang="en-US" dirty="0" smtClean="0"/>
              <a:t>Perform local aggregation on map output</a:t>
            </a:r>
          </a:p>
          <a:p>
            <a:pPr lvl="1"/>
            <a:r>
              <a:rPr lang="en-US" dirty="0" smtClean="0"/>
              <a:t>Downside: intermediate data is still materialized</a:t>
            </a:r>
          </a:p>
          <a:p>
            <a:r>
              <a:rPr lang="en-US" dirty="0" smtClean="0"/>
              <a:t>Better: in-</a:t>
            </a:r>
            <a:r>
              <a:rPr lang="en-US" dirty="0" err="1" smtClean="0"/>
              <a:t>mapper</a:t>
            </a:r>
            <a:r>
              <a:rPr lang="en-US" dirty="0" smtClean="0"/>
              <a:t> combining</a:t>
            </a:r>
          </a:p>
          <a:p>
            <a:pPr lvl="1"/>
            <a:r>
              <a:rPr lang="en-US" dirty="0" smtClean="0"/>
              <a:t>Preserve state across multiple map calls, aggregate messages in buffer, emit buffer contents at end</a:t>
            </a:r>
          </a:p>
          <a:p>
            <a:pPr lvl="1"/>
            <a:r>
              <a:rPr lang="en-US" dirty="0" smtClean="0"/>
              <a:t>Downside: requires memory management</a:t>
            </a:r>
            <a:endParaRPr lang="en-US" dirty="0"/>
          </a:p>
        </p:txBody>
      </p:sp>
      <p:sp>
        <p:nvSpPr>
          <p:cNvPr id="4" name="Rounded Rectangle 3"/>
          <p:cNvSpPr/>
          <p:nvPr/>
        </p:nvSpPr>
        <p:spPr bwMode="auto">
          <a:xfrm>
            <a:off x="1600200" y="4114800"/>
            <a:ext cx="2514600" cy="2514600"/>
          </a:xfrm>
          <a:prstGeom prst="roundRect">
            <a:avLst>
              <a:gd name="adj" fmla="val 8306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7" name="Rounded Rectangle 6"/>
          <p:cNvSpPr/>
          <p:nvPr/>
        </p:nvSpPr>
        <p:spPr bwMode="auto">
          <a:xfrm>
            <a:off x="1828800" y="4876800"/>
            <a:ext cx="2057400" cy="457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setup</a:t>
            </a:r>
          </a:p>
        </p:txBody>
      </p:sp>
      <p:sp>
        <p:nvSpPr>
          <p:cNvPr id="8" name="Rounded Rectangle 7"/>
          <p:cNvSpPr/>
          <p:nvPr/>
        </p:nvSpPr>
        <p:spPr bwMode="auto">
          <a:xfrm>
            <a:off x="1828800" y="5410200"/>
            <a:ext cx="2057400" cy="457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8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map</a:t>
            </a:r>
          </a:p>
        </p:txBody>
      </p:sp>
      <p:sp>
        <p:nvSpPr>
          <p:cNvPr id="9" name="Rounded Rectangle 8"/>
          <p:cNvSpPr/>
          <p:nvPr/>
        </p:nvSpPr>
        <p:spPr bwMode="auto">
          <a:xfrm>
            <a:off x="1828800" y="5943600"/>
            <a:ext cx="2057400" cy="457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800" dirty="0" smtClean="0">
                <a:solidFill>
                  <a:schemeClr val="bg1"/>
                </a:solidFill>
                <a:latin typeface="Gill Sans"/>
                <a:cs typeface="Gill Sans"/>
              </a:rPr>
              <a:t>cleanup</a:t>
            </a:r>
            <a:endParaRPr kumimoji="0" lang="en-US" sz="1800" b="1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0" name="Rounded Rectangle 9"/>
          <p:cNvSpPr/>
          <p:nvPr/>
        </p:nvSpPr>
        <p:spPr bwMode="auto">
          <a:xfrm>
            <a:off x="1828800" y="4419600"/>
            <a:ext cx="2057400" cy="3048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buffer</a:t>
            </a:r>
            <a:endParaRPr kumimoji="0" lang="en-US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3" name="Up-Down Arrow 12"/>
          <p:cNvSpPr/>
          <p:nvPr/>
        </p:nvSpPr>
        <p:spPr bwMode="auto">
          <a:xfrm>
            <a:off x="3003884" y="4572000"/>
            <a:ext cx="425116" cy="1143000"/>
          </a:xfrm>
          <a:prstGeom prst="upDownArrow">
            <a:avLst/>
          </a:prstGeom>
          <a:ln>
            <a:headEnd type="none" w="med" len="med"/>
            <a:tailEnd type="none" w="med" len="med"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5" name="Bent-Up Arrow 14"/>
          <p:cNvSpPr/>
          <p:nvPr/>
        </p:nvSpPr>
        <p:spPr bwMode="auto">
          <a:xfrm rot="5400000">
            <a:off x="3048000" y="5029200"/>
            <a:ext cx="1828800" cy="914400"/>
          </a:xfrm>
          <a:prstGeom prst="bentUpArrow">
            <a:avLst>
              <a:gd name="adj1" fmla="val 20270"/>
              <a:gd name="adj2" fmla="val 25000"/>
              <a:gd name="adj3" fmla="val 24212"/>
            </a:avLst>
          </a:prstGeom>
          <a:ln>
            <a:headEnd type="none" w="med" len="med"/>
            <a:tailEnd type="none" w="med" len="med"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419600" y="5943600"/>
            <a:ext cx="338303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Emit all key-value pairs at once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21649261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  <p:bldP spid="7" grpId="0" animBg="1"/>
      <p:bldP spid="8" grpId="0" animBg="1"/>
      <p:bldP spid="9" grpId="0" animBg="1"/>
      <p:bldP spid="10" grpId="0" animBg="1"/>
      <p:bldP spid="13" grpId="0" animBg="1"/>
      <p:bldP spid="15" grpId="0" animBg="1"/>
      <p:bldP spid="5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Better Partitioning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Default: hash partitioning</a:t>
            </a:r>
          </a:p>
          <a:p>
            <a:pPr lvl="1"/>
            <a:r>
              <a:rPr lang="en-US" dirty="0" smtClean="0"/>
              <a:t>Randomly assign nodes to partitions</a:t>
            </a:r>
          </a:p>
          <a:p>
            <a:r>
              <a:rPr lang="en-US" dirty="0" smtClean="0"/>
              <a:t>Observation: many graphs exhibit local structure</a:t>
            </a:r>
          </a:p>
          <a:p>
            <a:pPr lvl="1"/>
            <a:r>
              <a:rPr lang="en-US" dirty="0" smtClean="0"/>
              <a:t>E.g., communities in social networks</a:t>
            </a:r>
          </a:p>
          <a:p>
            <a:pPr lvl="1"/>
            <a:r>
              <a:rPr lang="en-US" dirty="0" smtClean="0"/>
              <a:t>Better partitioning creates more opportunities for local aggregation</a:t>
            </a:r>
          </a:p>
          <a:p>
            <a:r>
              <a:rPr lang="en-US" dirty="0" smtClean="0"/>
              <a:t>Unfortunately, partitioning is </a:t>
            </a:r>
            <a:r>
              <a:rPr lang="en-US" b="1" dirty="0" smtClean="0"/>
              <a:t>hard</a:t>
            </a:r>
            <a:r>
              <a:rPr lang="en-US" dirty="0" smtClean="0"/>
              <a:t>!</a:t>
            </a:r>
          </a:p>
          <a:p>
            <a:pPr lvl="1"/>
            <a:r>
              <a:rPr lang="en-US" dirty="0" smtClean="0"/>
              <a:t>Sometimes, chick-and-egg… </a:t>
            </a:r>
          </a:p>
          <a:p>
            <a:pPr lvl="1"/>
            <a:r>
              <a:rPr lang="en-US" dirty="0" smtClean="0"/>
              <a:t>But cheap heuristics sometimes available</a:t>
            </a:r>
          </a:p>
          <a:p>
            <a:pPr lvl="1"/>
            <a:r>
              <a:rPr lang="en-US" dirty="0" smtClean="0"/>
              <a:t>For </a:t>
            </a:r>
            <a:r>
              <a:rPr lang="en-US" dirty="0" err="1" smtClean="0"/>
              <a:t>webgraphs</a:t>
            </a:r>
            <a:r>
              <a:rPr lang="en-US" dirty="0" smtClean="0"/>
              <a:t>: range partition on domain-sorted URLs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623922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Schimmy</a:t>
            </a:r>
            <a:r>
              <a:rPr lang="en-US" dirty="0" smtClean="0"/>
              <a:t> Design Pattern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Basic implementation contains two </a:t>
            </a:r>
            <a:r>
              <a:rPr lang="en-US" dirty="0" err="1" smtClean="0"/>
              <a:t>dataflows</a:t>
            </a:r>
            <a:r>
              <a:rPr lang="en-US" dirty="0" smtClean="0"/>
              <a:t>:</a:t>
            </a:r>
          </a:p>
          <a:p>
            <a:pPr lvl="1"/>
            <a:r>
              <a:rPr lang="en-US" dirty="0" smtClean="0"/>
              <a:t>Messages (actual computations)</a:t>
            </a:r>
          </a:p>
          <a:p>
            <a:pPr lvl="1"/>
            <a:r>
              <a:rPr lang="en-US" dirty="0" smtClean="0"/>
              <a:t>Graph structure (“bookkeeping”)</a:t>
            </a:r>
          </a:p>
          <a:p>
            <a:r>
              <a:rPr lang="en-US" dirty="0" err="1" smtClean="0"/>
              <a:t>Schimmy</a:t>
            </a:r>
            <a:r>
              <a:rPr lang="en-US" dirty="0" smtClean="0"/>
              <a:t>: separate the two </a:t>
            </a:r>
            <a:r>
              <a:rPr lang="en-US" dirty="0" err="1" smtClean="0"/>
              <a:t>dataflows</a:t>
            </a:r>
            <a:r>
              <a:rPr lang="en-US" dirty="0" smtClean="0"/>
              <a:t>, shuffle only the messages</a:t>
            </a:r>
          </a:p>
          <a:p>
            <a:pPr lvl="1"/>
            <a:r>
              <a:rPr lang="en-US" dirty="0" smtClean="0"/>
              <a:t>Basic idea: merge join between graph structure and messages</a:t>
            </a:r>
          </a:p>
        </p:txBody>
      </p:sp>
      <p:sp>
        <p:nvSpPr>
          <p:cNvPr id="4" name="Rectangle 3"/>
          <p:cNvSpPr/>
          <p:nvPr/>
        </p:nvSpPr>
        <p:spPr bwMode="auto">
          <a:xfrm>
            <a:off x="1371600" y="41148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 smtClean="0">
                <a:solidFill>
                  <a:srgbClr val="000000"/>
                </a:solidFill>
                <a:latin typeface="Arial" charset="0"/>
              </a:rPr>
              <a:t>S</a:t>
            </a:r>
            <a:endParaRPr kumimoji="0" lang="en-US" sz="1600" b="1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2438400" y="41148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143000" y="3733800"/>
            <a:ext cx="27238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0" dirty="0" smtClean="0">
                <a:solidFill>
                  <a:srgbClr val="000000"/>
                </a:solidFill>
              </a:rPr>
              <a:t>both relations sorted by join key</a:t>
            </a:r>
            <a:endParaRPr lang="en-US" sz="1400" b="0" dirty="0">
              <a:solidFill>
                <a:srgbClr val="000000"/>
              </a:solidFill>
            </a:endParaRPr>
          </a:p>
        </p:txBody>
      </p:sp>
      <p:cxnSp>
        <p:nvCxnSpPr>
          <p:cNvPr id="7" name="Straight Arrow Connector 6"/>
          <p:cNvCxnSpPr/>
          <p:nvPr/>
        </p:nvCxnSpPr>
        <p:spPr>
          <a:xfrm rot="5400000">
            <a:off x="1600200" y="4723606"/>
            <a:ext cx="1219200" cy="1588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" name="Rectangle 8"/>
          <p:cNvSpPr/>
          <p:nvPr/>
        </p:nvSpPr>
        <p:spPr bwMode="auto">
          <a:xfrm>
            <a:off x="1371600" y="41148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 smtClean="0">
                <a:solidFill>
                  <a:srgbClr val="000000"/>
                </a:solidFill>
                <a:latin typeface="Arial" charset="0"/>
              </a:rPr>
              <a:t>S</a:t>
            </a:r>
            <a:r>
              <a:rPr lang="en-US" baseline="-25000" dirty="0" smtClean="0">
                <a:solidFill>
                  <a:srgbClr val="000000"/>
                </a:solidFill>
                <a:latin typeface="Arial" charset="0"/>
              </a:rPr>
              <a:t>1</a:t>
            </a:r>
            <a:endParaRPr kumimoji="0" lang="en-US" sz="1600" b="1" i="0" u="none" strike="noStrike" cap="none" normalizeH="0" baseline="-2500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2438400" y="41148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T</a:t>
            </a:r>
            <a:r>
              <a:rPr kumimoji="0" lang="en-US" sz="1600" b="1" i="0" u="none" strike="noStrike" cap="none" normalizeH="0" baseline="-2500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1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 rot="5400000">
            <a:off x="1600200" y="4723606"/>
            <a:ext cx="1219200" cy="1588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" name="Rectangle 11"/>
          <p:cNvSpPr/>
          <p:nvPr/>
        </p:nvSpPr>
        <p:spPr bwMode="auto">
          <a:xfrm>
            <a:off x="3581400" y="41148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 smtClean="0">
                <a:solidFill>
                  <a:srgbClr val="000000"/>
                </a:solidFill>
                <a:latin typeface="Arial" charset="0"/>
              </a:rPr>
              <a:t>S</a:t>
            </a:r>
            <a:r>
              <a:rPr lang="en-US" baseline="-25000" dirty="0" smtClean="0">
                <a:solidFill>
                  <a:srgbClr val="000000"/>
                </a:solidFill>
                <a:latin typeface="Arial" charset="0"/>
              </a:rPr>
              <a:t>2</a:t>
            </a:r>
            <a:endParaRPr kumimoji="0" lang="en-US" sz="1600" b="1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4648200" y="41148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 smtClean="0">
                <a:solidFill>
                  <a:srgbClr val="000000"/>
                </a:solidFill>
                <a:latin typeface="Arial" charset="0"/>
              </a:rPr>
              <a:t>T</a:t>
            </a:r>
            <a:r>
              <a:rPr lang="en-US" baseline="-25000" dirty="0" smtClean="0">
                <a:solidFill>
                  <a:srgbClr val="000000"/>
                </a:solidFill>
                <a:latin typeface="Arial" charset="0"/>
              </a:rPr>
              <a:t>2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 rot="5400000">
            <a:off x="3810000" y="4723606"/>
            <a:ext cx="1219200" cy="1588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" name="Rectangle 14"/>
          <p:cNvSpPr/>
          <p:nvPr/>
        </p:nvSpPr>
        <p:spPr bwMode="auto">
          <a:xfrm>
            <a:off x="5715000" y="41148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 smtClean="0">
                <a:solidFill>
                  <a:srgbClr val="000000"/>
                </a:solidFill>
                <a:latin typeface="Arial" charset="0"/>
              </a:rPr>
              <a:t>S</a:t>
            </a:r>
            <a:r>
              <a:rPr lang="en-US" baseline="-25000" dirty="0" smtClean="0">
                <a:solidFill>
                  <a:srgbClr val="000000"/>
                </a:solidFill>
                <a:latin typeface="Arial" charset="0"/>
              </a:rPr>
              <a:t>3</a:t>
            </a:r>
            <a:endParaRPr lang="en-US" dirty="0" smtClean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6" name="Rectangle 15"/>
          <p:cNvSpPr/>
          <p:nvPr/>
        </p:nvSpPr>
        <p:spPr bwMode="auto">
          <a:xfrm>
            <a:off x="6781800" y="41148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 smtClean="0">
                <a:solidFill>
                  <a:srgbClr val="000000"/>
                </a:solidFill>
                <a:latin typeface="Arial" charset="0"/>
              </a:rPr>
              <a:t>T</a:t>
            </a:r>
            <a:r>
              <a:rPr lang="en-US" baseline="-25000" dirty="0" smtClean="0">
                <a:solidFill>
                  <a:srgbClr val="000000"/>
                </a:solidFill>
                <a:latin typeface="Arial" charset="0"/>
              </a:rPr>
              <a:t>3</a:t>
            </a:r>
          </a:p>
        </p:txBody>
      </p:sp>
      <p:cxnSp>
        <p:nvCxnSpPr>
          <p:cNvPr id="17" name="Straight Arrow Connector 16"/>
          <p:cNvCxnSpPr/>
          <p:nvPr/>
        </p:nvCxnSpPr>
        <p:spPr>
          <a:xfrm rot="5400000">
            <a:off x="5943600" y="4723606"/>
            <a:ext cx="1219200" cy="1588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1954093" y="3733800"/>
            <a:ext cx="49039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0" dirty="0" smtClean="0">
                <a:solidFill>
                  <a:srgbClr val="000000"/>
                </a:solidFill>
              </a:rPr>
              <a:t>both relations consistently partitioned and sorted by join key</a:t>
            </a:r>
            <a:endParaRPr lang="en-US" sz="1400" b="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975533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4" grpId="1" animBg="1"/>
      <p:bldP spid="5" grpId="0" animBg="1"/>
      <p:bldP spid="5" grpId="1" animBg="1"/>
      <p:bldP spid="6" grpId="0"/>
      <p:bldP spid="6" grpId="1"/>
      <p:bldP spid="9" grpId="0" animBg="1"/>
      <p:bldP spid="10" grpId="0" animBg="1"/>
      <p:bldP spid="12" grpId="0" animBg="1"/>
      <p:bldP spid="13" grpId="0" animBg="1"/>
      <p:bldP spid="15" grpId="0" animBg="1"/>
      <p:bldP spid="16" grpId="0" animBg="1"/>
      <p:bldP spid="18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auto">
          <a:xfrm>
            <a:off x="1371600" y="38862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 smtClean="0">
                <a:solidFill>
                  <a:srgbClr val="000000"/>
                </a:solidFill>
                <a:latin typeface="Arial" charset="0"/>
              </a:rPr>
              <a:t>S</a:t>
            </a:r>
            <a:r>
              <a:rPr lang="en-US" baseline="-25000" dirty="0" smtClean="0">
                <a:solidFill>
                  <a:srgbClr val="000000"/>
                </a:solidFill>
                <a:latin typeface="Arial" charset="0"/>
              </a:rPr>
              <a:t>1</a:t>
            </a:r>
            <a:endParaRPr kumimoji="0" lang="en-US" sz="1600" b="1" i="0" u="none" strike="noStrike" cap="none" normalizeH="0" baseline="-2500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8" name="Rectangle 7"/>
          <p:cNvSpPr/>
          <p:nvPr/>
        </p:nvSpPr>
        <p:spPr bwMode="auto">
          <a:xfrm>
            <a:off x="2438400" y="38862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T</a:t>
            </a:r>
            <a:r>
              <a:rPr kumimoji="0" lang="en-US" sz="1600" b="1" i="0" u="none" strike="noStrike" cap="none" normalizeH="0" baseline="-2500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1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Do the </a:t>
            </a:r>
            <a:r>
              <a:rPr lang="en-US" dirty="0" err="1" smtClean="0"/>
              <a:t>Schimmy</a:t>
            </a:r>
            <a:r>
              <a:rPr lang="en-US" dirty="0" smtClean="0"/>
              <a:t>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Schimmy</a:t>
            </a:r>
            <a:r>
              <a:rPr lang="en-US" dirty="0" smtClean="0"/>
              <a:t> = reduce side parallel merge join between graph structure and messages</a:t>
            </a:r>
          </a:p>
          <a:p>
            <a:pPr lvl="1"/>
            <a:r>
              <a:rPr lang="en-US" dirty="0" smtClean="0"/>
              <a:t>Consistent partitioning between input and intermediate data</a:t>
            </a:r>
          </a:p>
          <a:p>
            <a:pPr lvl="1"/>
            <a:r>
              <a:rPr lang="en-US" dirty="0" err="1" smtClean="0"/>
              <a:t>Mappers</a:t>
            </a:r>
            <a:r>
              <a:rPr lang="en-US" dirty="0" smtClean="0"/>
              <a:t> emit only messages (actual computation)</a:t>
            </a:r>
          </a:p>
          <a:p>
            <a:pPr lvl="1"/>
            <a:r>
              <a:rPr lang="en-US" dirty="0" smtClean="0"/>
              <a:t>Reducers read graph structure directly from HDFS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 rot="5400000">
            <a:off x="1600200" y="5333206"/>
            <a:ext cx="1219200" cy="1588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 bwMode="auto">
          <a:xfrm>
            <a:off x="3581400" y="38862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 smtClean="0">
                <a:solidFill>
                  <a:srgbClr val="000000"/>
                </a:solidFill>
                <a:latin typeface="Arial" charset="0"/>
              </a:rPr>
              <a:t>S</a:t>
            </a:r>
            <a:r>
              <a:rPr lang="en-US" baseline="-25000" dirty="0" smtClean="0">
                <a:solidFill>
                  <a:srgbClr val="000000"/>
                </a:solidFill>
                <a:latin typeface="Arial" charset="0"/>
              </a:rPr>
              <a:t>2</a:t>
            </a:r>
            <a:endParaRPr kumimoji="0" lang="en-US" sz="1600" b="1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4648200" y="38862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 smtClean="0">
                <a:solidFill>
                  <a:srgbClr val="000000"/>
                </a:solidFill>
                <a:latin typeface="Arial" charset="0"/>
              </a:rPr>
              <a:t>T</a:t>
            </a:r>
            <a:r>
              <a:rPr lang="en-US" baseline="-25000" dirty="0" smtClean="0">
                <a:solidFill>
                  <a:srgbClr val="000000"/>
                </a:solidFill>
                <a:latin typeface="Arial" charset="0"/>
              </a:rPr>
              <a:t>2</a:t>
            </a:r>
          </a:p>
        </p:txBody>
      </p:sp>
      <p:cxnSp>
        <p:nvCxnSpPr>
          <p:cNvPr id="12" name="Straight Arrow Connector 11"/>
          <p:cNvCxnSpPr/>
          <p:nvPr/>
        </p:nvCxnSpPr>
        <p:spPr>
          <a:xfrm rot="5400000">
            <a:off x="3810000" y="5333206"/>
            <a:ext cx="1219200" cy="1588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 bwMode="auto">
          <a:xfrm>
            <a:off x="5715000" y="38862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 smtClean="0">
                <a:solidFill>
                  <a:srgbClr val="000000"/>
                </a:solidFill>
                <a:latin typeface="Arial" charset="0"/>
              </a:rPr>
              <a:t>S</a:t>
            </a:r>
            <a:r>
              <a:rPr lang="en-US" baseline="-25000" dirty="0" smtClean="0">
                <a:solidFill>
                  <a:srgbClr val="000000"/>
                </a:solidFill>
                <a:latin typeface="Arial" charset="0"/>
              </a:rPr>
              <a:t>3</a:t>
            </a:r>
            <a:endParaRPr lang="en-US" dirty="0" smtClean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6781800" y="38862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 smtClean="0">
                <a:solidFill>
                  <a:srgbClr val="000000"/>
                </a:solidFill>
                <a:latin typeface="Arial" charset="0"/>
              </a:rPr>
              <a:t>T</a:t>
            </a:r>
            <a:r>
              <a:rPr lang="en-US" baseline="-25000" dirty="0" smtClean="0">
                <a:solidFill>
                  <a:srgbClr val="000000"/>
                </a:solidFill>
                <a:latin typeface="Arial" charset="0"/>
              </a:rPr>
              <a:t>3</a:t>
            </a:r>
          </a:p>
        </p:txBody>
      </p:sp>
      <p:cxnSp>
        <p:nvCxnSpPr>
          <p:cNvPr id="15" name="Straight Arrow Connector 14"/>
          <p:cNvCxnSpPr/>
          <p:nvPr/>
        </p:nvCxnSpPr>
        <p:spPr>
          <a:xfrm rot="5400000">
            <a:off x="5943600" y="5333206"/>
            <a:ext cx="1219200" cy="1588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" name="Rounded Rectangle 15"/>
          <p:cNvSpPr/>
          <p:nvPr/>
        </p:nvSpPr>
        <p:spPr bwMode="auto">
          <a:xfrm>
            <a:off x="5867400" y="5181600"/>
            <a:ext cx="1371600" cy="457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Reducer</a:t>
            </a:r>
          </a:p>
        </p:txBody>
      </p:sp>
      <p:sp>
        <p:nvSpPr>
          <p:cNvPr id="17" name="Rounded Rectangle 16"/>
          <p:cNvSpPr/>
          <p:nvPr/>
        </p:nvSpPr>
        <p:spPr bwMode="auto">
          <a:xfrm>
            <a:off x="3733800" y="5181600"/>
            <a:ext cx="1371600" cy="457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Reducer</a:t>
            </a:r>
          </a:p>
        </p:txBody>
      </p:sp>
      <p:sp>
        <p:nvSpPr>
          <p:cNvPr id="18" name="Rounded Rectangle 17"/>
          <p:cNvSpPr/>
          <p:nvPr/>
        </p:nvSpPr>
        <p:spPr bwMode="auto">
          <a:xfrm>
            <a:off x="1524000" y="5181600"/>
            <a:ext cx="1371600" cy="4572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Reducer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177215" y="3429000"/>
            <a:ext cx="11755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b="0" dirty="0" smtClean="0">
                <a:solidFill>
                  <a:srgbClr val="000000"/>
                </a:solidFill>
              </a:rPr>
              <a:t>intermediate data</a:t>
            </a:r>
          </a:p>
          <a:p>
            <a:pPr algn="ctr"/>
            <a:r>
              <a:rPr lang="en-US" sz="1000" b="0" dirty="0" smtClean="0">
                <a:solidFill>
                  <a:srgbClr val="000000"/>
                </a:solidFill>
              </a:rPr>
              <a:t>(messages)</a:t>
            </a:r>
            <a:endParaRPr lang="en-US" sz="1000" b="0" dirty="0">
              <a:solidFill>
                <a:srgbClr val="000000"/>
              </a:solidFill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387015" y="3429000"/>
            <a:ext cx="11755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b="0" dirty="0" smtClean="0">
                <a:solidFill>
                  <a:srgbClr val="000000"/>
                </a:solidFill>
              </a:rPr>
              <a:t>intermediate data</a:t>
            </a:r>
          </a:p>
          <a:p>
            <a:pPr algn="ctr"/>
            <a:r>
              <a:rPr lang="en-US" sz="1000" b="0" dirty="0" smtClean="0">
                <a:solidFill>
                  <a:srgbClr val="000000"/>
                </a:solidFill>
              </a:rPr>
              <a:t>(messages)</a:t>
            </a:r>
            <a:endParaRPr lang="en-US" sz="1000" b="0" dirty="0">
              <a:solidFill>
                <a:srgbClr val="000000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520615" y="3429000"/>
            <a:ext cx="117558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b="0" dirty="0" smtClean="0">
                <a:solidFill>
                  <a:srgbClr val="000000"/>
                </a:solidFill>
              </a:rPr>
              <a:t>intermediate data</a:t>
            </a:r>
          </a:p>
          <a:p>
            <a:pPr algn="ctr"/>
            <a:r>
              <a:rPr lang="en-US" sz="1000" b="0" dirty="0" smtClean="0">
                <a:solidFill>
                  <a:srgbClr val="000000"/>
                </a:solidFill>
              </a:rPr>
              <a:t>(messages)</a:t>
            </a:r>
            <a:endParaRPr lang="en-US" sz="1000" b="0" dirty="0">
              <a:solidFill>
                <a:srgbClr val="000000"/>
              </a:solidFill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087775" y="3429000"/>
            <a:ext cx="11336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b="0" dirty="0" smtClean="0">
                <a:solidFill>
                  <a:srgbClr val="000000"/>
                </a:solidFill>
              </a:rPr>
              <a:t>from HDFS</a:t>
            </a:r>
          </a:p>
          <a:p>
            <a:pPr algn="ctr"/>
            <a:r>
              <a:rPr lang="en-US" sz="1000" b="0" dirty="0" smtClean="0">
                <a:solidFill>
                  <a:srgbClr val="000000"/>
                </a:solidFill>
              </a:rPr>
              <a:t>(graph structure)</a:t>
            </a:r>
            <a:endParaRPr lang="en-US" sz="1000" b="0" dirty="0">
              <a:solidFill>
                <a:srgbClr val="000000"/>
              </a:solidFill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3285956" y="3429000"/>
            <a:ext cx="11336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b="0" dirty="0" smtClean="0">
                <a:solidFill>
                  <a:srgbClr val="000000"/>
                </a:solidFill>
              </a:rPr>
              <a:t>from HDFS</a:t>
            </a:r>
          </a:p>
          <a:p>
            <a:pPr algn="ctr"/>
            <a:r>
              <a:rPr lang="en-US" sz="1000" b="0" dirty="0" smtClean="0">
                <a:solidFill>
                  <a:srgbClr val="000000"/>
                </a:solidFill>
              </a:rPr>
              <a:t>(graph structure)</a:t>
            </a:r>
            <a:endParaRPr lang="en-US" sz="1000" b="0" dirty="0">
              <a:solidFill>
                <a:srgbClr val="000000"/>
              </a:solidFill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410200" y="3429000"/>
            <a:ext cx="113364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000" b="0" dirty="0" smtClean="0">
                <a:solidFill>
                  <a:srgbClr val="000000"/>
                </a:solidFill>
              </a:rPr>
              <a:t>from HDFS</a:t>
            </a:r>
          </a:p>
          <a:p>
            <a:pPr algn="ctr"/>
            <a:r>
              <a:rPr lang="en-US" sz="1000" b="0" dirty="0" smtClean="0">
                <a:solidFill>
                  <a:srgbClr val="000000"/>
                </a:solidFill>
              </a:rPr>
              <a:t>(graph structure)</a:t>
            </a:r>
            <a:endParaRPr lang="en-US" sz="1000" b="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866044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10" grpId="0" animBg="1"/>
      <p:bldP spid="11" grpId="0" animBg="1"/>
      <p:bldP spid="13" grpId="0" animBg="1"/>
      <p:bldP spid="14" grpId="0" animBg="1"/>
      <p:bldP spid="16" grpId="0" animBg="1"/>
      <p:bldP spid="17" grpId="0" animBg="1"/>
      <p:bldP spid="18" grpId="0" animBg="1"/>
      <p:bldP spid="19" grpId="0"/>
      <p:bldP spid="20" grpId="0"/>
      <p:bldP spid="21" grpId="0"/>
      <p:bldP spid="25" grpId="0"/>
      <p:bldP spid="26" grpId="0"/>
      <p:bldP spid="27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Experiments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Cluster setup:</a:t>
            </a:r>
          </a:p>
          <a:p>
            <a:pPr lvl="1"/>
            <a:r>
              <a:rPr lang="en-US" dirty="0" smtClean="0"/>
              <a:t>10 workers, each 2 cores (3.2 GHz Xeon), 4GB RAM, 367 GB disk</a:t>
            </a:r>
          </a:p>
          <a:p>
            <a:pPr lvl="1"/>
            <a:r>
              <a:rPr lang="en-US" dirty="0" err="1" smtClean="0"/>
              <a:t>Hadoop</a:t>
            </a:r>
            <a:r>
              <a:rPr lang="en-US" dirty="0" smtClean="0"/>
              <a:t> 0.20.0 on RHELS 5.3</a:t>
            </a:r>
          </a:p>
          <a:p>
            <a:r>
              <a:rPr lang="en-US" dirty="0" smtClean="0"/>
              <a:t>Dataset:</a:t>
            </a:r>
          </a:p>
          <a:p>
            <a:pPr lvl="1"/>
            <a:r>
              <a:rPr lang="en-US" dirty="0" smtClean="0"/>
              <a:t>First English segment of ClueWeb09 collection</a:t>
            </a:r>
          </a:p>
          <a:p>
            <a:pPr lvl="1"/>
            <a:r>
              <a:rPr lang="en-US" dirty="0" smtClean="0"/>
              <a:t>50.2m web pages (1.53 TB uncompressed, 247 GB compressed)</a:t>
            </a:r>
          </a:p>
          <a:p>
            <a:pPr lvl="1"/>
            <a:r>
              <a:rPr lang="en-US" dirty="0" smtClean="0"/>
              <a:t>Extracted </a:t>
            </a:r>
            <a:r>
              <a:rPr lang="en-US" dirty="0" err="1" smtClean="0"/>
              <a:t>webgraph</a:t>
            </a:r>
            <a:r>
              <a:rPr lang="en-US" dirty="0" smtClean="0"/>
              <a:t>: 1.4 billion links, 7.0 GB</a:t>
            </a:r>
          </a:p>
          <a:p>
            <a:pPr lvl="1"/>
            <a:r>
              <a:rPr lang="en-US" dirty="0" smtClean="0"/>
              <a:t>Dataset arranged in crawl order</a:t>
            </a:r>
          </a:p>
          <a:p>
            <a:r>
              <a:rPr lang="en-US" dirty="0" smtClean="0"/>
              <a:t>Setup:</a:t>
            </a:r>
          </a:p>
          <a:p>
            <a:pPr lvl="1"/>
            <a:r>
              <a:rPr lang="en-US" dirty="0" smtClean="0"/>
              <a:t>Measured per-iteration running time (5 iterations)</a:t>
            </a:r>
          </a:p>
          <a:p>
            <a:pPr lvl="1"/>
            <a:r>
              <a:rPr lang="en-US" dirty="0" smtClean="0"/>
              <a:t>100 partitions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0" y="6324600"/>
            <a:ext cx="7543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From: Jimmy </a:t>
            </a:r>
            <a:r>
              <a:rPr lang="en-US" sz="1400" b="0" kern="0" dirty="0">
                <a:solidFill>
                  <a:srgbClr val="000000"/>
                </a:solidFill>
                <a:latin typeface="Gill Sans"/>
                <a:cs typeface="Gill Sans"/>
              </a:rPr>
              <a:t>Lin and Michael Schatz. Design Patterns for Efficient Graph Algorithms in MapReduce. Proceedings of the Eighth Workshop on Mining and Learning with Graphs Workshop (MLG-2010)</a:t>
            </a:r>
          </a:p>
        </p:txBody>
      </p:sp>
    </p:spTree>
    <p:extLst>
      <p:ext uri="{BB962C8B-B14F-4D97-AF65-F5344CB8AC3E}">
        <p14:creationId xmlns:p14="http://schemas.microsoft.com/office/powerpoint/2010/main" val="310563988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7223" name="Object 7"/>
          <p:cNvGraphicFramePr>
            <a:graphicFrameLocks noChangeAspect="1"/>
          </p:cNvGraphicFramePr>
          <p:nvPr/>
        </p:nvGraphicFramePr>
        <p:xfrm>
          <a:off x="1816100" y="1746250"/>
          <a:ext cx="5511800" cy="3365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562" name="Worksheet" r:id="rId3" imgW="5511800" imgH="3365500" progId="Excel.Sheet.12">
                  <p:embed/>
                </p:oleObj>
              </mc:Choice>
              <mc:Fallback>
                <p:oleObj name="Worksheet" r:id="rId3" imgW="5511800" imgH="3365500" progId="Excel.Sheet.12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16100" y="1746250"/>
                        <a:ext cx="5511800" cy="3365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3200400" y="2209800"/>
            <a:ext cx="18042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“Best Practices”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6324600"/>
            <a:ext cx="7543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From: Jimmy </a:t>
            </a:r>
            <a:r>
              <a:rPr lang="en-US" sz="1400" b="0" kern="0" dirty="0">
                <a:solidFill>
                  <a:srgbClr val="000000"/>
                </a:solidFill>
                <a:latin typeface="Gill Sans"/>
                <a:cs typeface="Gill Sans"/>
              </a:rPr>
              <a:t>Lin and Michael Schatz. Design Patterns for Efficient Graph Algorithms in MapReduce. Proceedings of the Eighth Workshop on Mining and Learning with Graphs Workshop (MLG-2010)</a:t>
            </a:r>
          </a:p>
        </p:txBody>
      </p:sp>
    </p:spTree>
    <p:extLst>
      <p:ext uri="{BB962C8B-B14F-4D97-AF65-F5344CB8AC3E}">
        <p14:creationId xmlns:p14="http://schemas.microsoft.com/office/powerpoint/2010/main" val="237853764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7224" name="Object 8"/>
          <p:cNvGraphicFramePr>
            <a:graphicFrameLocks noChangeAspect="1"/>
          </p:cNvGraphicFramePr>
          <p:nvPr/>
        </p:nvGraphicFramePr>
        <p:xfrm>
          <a:off x="1816100" y="1746250"/>
          <a:ext cx="5511800" cy="3365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586" name="Worksheet" r:id="rId3" imgW="5511800" imgH="3365500" progId="Excel.Sheet.12">
                  <p:embed/>
                </p:oleObj>
              </mc:Choice>
              <mc:Fallback>
                <p:oleObj name="Worksheet" r:id="rId3" imgW="5511800" imgH="3365500" progId="Excel.Sheet.12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16100" y="1746250"/>
                        <a:ext cx="5511800" cy="3365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200400" y="1981200"/>
            <a:ext cx="7232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+18%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325823" y="2209800"/>
            <a:ext cx="4841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 smtClean="0">
                <a:solidFill>
                  <a:schemeClr val="bg1"/>
                </a:solidFill>
              </a:rPr>
              <a:t>1.4b</a:t>
            </a:r>
            <a:endParaRPr lang="en-US" sz="1200" b="0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164023" y="2542401"/>
            <a:ext cx="5696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 smtClean="0">
                <a:solidFill>
                  <a:schemeClr val="bg1"/>
                </a:solidFill>
              </a:rPr>
              <a:t>674m</a:t>
            </a:r>
            <a:endParaRPr lang="en-US" sz="1200" b="0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6324600"/>
            <a:ext cx="7543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From: Jimmy </a:t>
            </a:r>
            <a:r>
              <a:rPr lang="en-US" sz="1400" b="0" kern="0" dirty="0">
                <a:solidFill>
                  <a:srgbClr val="000000"/>
                </a:solidFill>
                <a:latin typeface="Gill Sans"/>
                <a:cs typeface="Gill Sans"/>
              </a:rPr>
              <a:t>Lin and Michael Schatz. Design Patterns for Efficient Graph Algorithms in MapReduce. Proceedings of the Eighth Workshop on Mining and Learning with Graphs Workshop (MLG-2010)</a:t>
            </a:r>
          </a:p>
        </p:txBody>
      </p:sp>
    </p:spTree>
    <p:extLst>
      <p:ext uri="{BB962C8B-B14F-4D97-AF65-F5344CB8AC3E}">
        <p14:creationId xmlns:p14="http://schemas.microsoft.com/office/powerpoint/2010/main" val="329428637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7225" name="Object 9"/>
          <p:cNvGraphicFramePr>
            <a:graphicFrameLocks noChangeAspect="1"/>
          </p:cNvGraphicFramePr>
          <p:nvPr/>
        </p:nvGraphicFramePr>
        <p:xfrm>
          <a:off x="1816100" y="1746250"/>
          <a:ext cx="5511800" cy="3365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610" name="Worksheet" r:id="rId3" imgW="5511800" imgH="3365500" progId="Excel.Sheet.12">
                  <p:embed/>
                </p:oleObj>
              </mc:Choice>
              <mc:Fallback>
                <p:oleObj name="Worksheet" r:id="rId3" imgW="5511800" imgH="3365500" progId="Excel.Sheet.12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16100" y="1746250"/>
                        <a:ext cx="5511800" cy="3365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200400" y="1981200"/>
            <a:ext cx="7232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+18%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915525" y="2590800"/>
            <a:ext cx="6719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-15%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325823" y="2209800"/>
            <a:ext cx="4841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 smtClean="0">
                <a:solidFill>
                  <a:schemeClr val="bg1"/>
                </a:solidFill>
              </a:rPr>
              <a:t>1.4b</a:t>
            </a:r>
            <a:endParaRPr lang="en-US" sz="1200" b="0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164023" y="2542401"/>
            <a:ext cx="5696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 smtClean="0">
                <a:solidFill>
                  <a:schemeClr val="bg1"/>
                </a:solidFill>
              </a:rPr>
              <a:t>674m</a:t>
            </a:r>
            <a:endParaRPr lang="en-US" sz="1200" b="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6324600"/>
            <a:ext cx="7543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From: Jimmy </a:t>
            </a:r>
            <a:r>
              <a:rPr lang="en-US" sz="1400" b="0" kern="0" dirty="0">
                <a:solidFill>
                  <a:srgbClr val="000000"/>
                </a:solidFill>
                <a:latin typeface="Gill Sans"/>
                <a:cs typeface="Gill Sans"/>
              </a:rPr>
              <a:t>Lin and Michael Schatz. Design Patterns for Efficient Graph Algorithms in MapReduce. Proceedings of the Eighth Workshop on Mining and Learning with Graphs Workshop (MLG-2010)</a:t>
            </a:r>
          </a:p>
        </p:txBody>
      </p:sp>
    </p:spTree>
    <p:extLst>
      <p:ext uri="{BB962C8B-B14F-4D97-AF65-F5344CB8AC3E}">
        <p14:creationId xmlns:p14="http://schemas.microsoft.com/office/powerpoint/2010/main" val="287152284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From Intuition to Algorithm</a:t>
            </a:r>
          </a:p>
        </p:txBody>
      </p:sp>
      <p:sp>
        <p:nvSpPr>
          <p:cNvPr id="91139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Data representation:</a:t>
            </a:r>
          </a:p>
          <a:p>
            <a:pPr lvl="1"/>
            <a:r>
              <a:rPr lang="en-GB" dirty="0" smtClean="0"/>
              <a:t>Key: node </a:t>
            </a:r>
            <a:r>
              <a:rPr lang="en-GB" i="1" dirty="0" smtClean="0"/>
              <a:t>n</a:t>
            </a:r>
          </a:p>
          <a:p>
            <a:pPr lvl="1"/>
            <a:r>
              <a:rPr lang="en-GB" dirty="0" smtClean="0"/>
              <a:t>Value: </a:t>
            </a:r>
            <a:r>
              <a:rPr lang="en-GB" i="1" dirty="0" smtClean="0"/>
              <a:t>d</a:t>
            </a:r>
            <a:r>
              <a:rPr lang="en-GB" dirty="0" smtClean="0"/>
              <a:t> (distance from start), adjacency list (nodes reachable from </a:t>
            </a:r>
            <a:r>
              <a:rPr lang="en-GB" i="1" dirty="0" smtClean="0"/>
              <a:t>n</a:t>
            </a:r>
            <a:r>
              <a:rPr lang="en-GB" dirty="0" smtClean="0"/>
              <a:t>)</a:t>
            </a:r>
          </a:p>
          <a:p>
            <a:pPr lvl="1"/>
            <a:r>
              <a:rPr lang="en-GB" dirty="0" smtClean="0">
                <a:sym typeface="Symbol"/>
              </a:rPr>
              <a:t>Initialization: for all nodes except for start node, </a:t>
            </a:r>
            <a:r>
              <a:rPr lang="en-GB" i="1" dirty="0" smtClean="0"/>
              <a:t>d</a:t>
            </a:r>
            <a:r>
              <a:rPr lang="en-GB" dirty="0" smtClean="0"/>
              <a:t> = </a:t>
            </a:r>
            <a:r>
              <a:rPr lang="en-GB" dirty="0" smtClean="0">
                <a:sym typeface="Symbol"/>
              </a:rPr>
              <a:t></a:t>
            </a:r>
            <a:endParaRPr lang="en-GB" dirty="0" smtClean="0"/>
          </a:p>
          <a:p>
            <a:r>
              <a:rPr lang="en-GB" dirty="0" smtClean="0">
                <a:sym typeface="Symbol" pitchFamily="18" charset="2"/>
              </a:rPr>
              <a:t>Mapper:</a:t>
            </a:r>
          </a:p>
          <a:p>
            <a:pPr lvl="1"/>
            <a:r>
              <a:rPr lang="en-GB" dirty="0" smtClean="0">
                <a:sym typeface="Symbol" pitchFamily="18" charset="2"/>
              </a:rPr>
              <a:t></a:t>
            </a:r>
            <a:r>
              <a:rPr lang="en-GB" i="1" dirty="0" smtClean="0"/>
              <a:t>m</a:t>
            </a:r>
            <a:r>
              <a:rPr lang="en-GB" dirty="0" smtClean="0"/>
              <a:t> </a:t>
            </a:r>
            <a:r>
              <a:rPr lang="en-GB" dirty="0" smtClean="0">
                <a:sym typeface="Symbol" pitchFamily="18" charset="2"/>
              </a:rPr>
              <a:t></a:t>
            </a:r>
            <a:r>
              <a:rPr lang="en-GB" dirty="0" smtClean="0"/>
              <a:t> adjacency list: emit (</a:t>
            </a:r>
            <a:r>
              <a:rPr lang="en-GB" i="1" dirty="0" smtClean="0"/>
              <a:t>m</a:t>
            </a:r>
            <a:r>
              <a:rPr lang="en-GB" dirty="0" smtClean="0"/>
              <a:t>, </a:t>
            </a:r>
            <a:r>
              <a:rPr lang="en-GB" i="1" dirty="0" smtClean="0"/>
              <a:t>d </a:t>
            </a:r>
            <a:r>
              <a:rPr lang="en-GB" dirty="0" smtClean="0"/>
              <a:t>+ 1)</a:t>
            </a:r>
          </a:p>
          <a:p>
            <a:pPr lvl="1"/>
            <a:r>
              <a:rPr lang="en-GB" dirty="0" smtClean="0"/>
              <a:t>Remember to also emit distance to yourself</a:t>
            </a:r>
          </a:p>
          <a:p>
            <a:r>
              <a:rPr lang="en-GB" dirty="0" smtClean="0"/>
              <a:t>Sort/Shuffle</a:t>
            </a:r>
          </a:p>
          <a:p>
            <a:pPr lvl="1"/>
            <a:r>
              <a:rPr lang="en-GB" dirty="0" smtClean="0"/>
              <a:t>Groups distances by reachable nodes</a:t>
            </a:r>
          </a:p>
          <a:p>
            <a:r>
              <a:rPr lang="en-GB" dirty="0" smtClean="0"/>
              <a:t>Reducer:</a:t>
            </a:r>
          </a:p>
          <a:p>
            <a:pPr lvl="1"/>
            <a:r>
              <a:rPr lang="en-GB" dirty="0" smtClean="0"/>
              <a:t>Selects minimum distance path for each reachable node</a:t>
            </a:r>
          </a:p>
          <a:p>
            <a:pPr lvl="1"/>
            <a:r>
              <a:rPr lang="en-GB" dirty="0" smtClean="0"/>
              <a:t>Additional bookkeeping needed to keep track of actual path</a:t>
            </a:r>
          </a:p>
        </p:txBody>
      </p:sp>
    </p:spTree>
    <p:extLst>
      <p:ext uri="{BB962C8B-B14F-4D97-AF65-F5344CB8AC3E}">
        <p14:creationId xmlns:p14="http://schemas.microsoft.com/office/powerpoint/2010/main" val="2791750212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7226" name="Object 10"/>
          <p:cNvGraphicFramePr>
            <a:graphicFrameLocks noChangeAspect="1"/>
          </p:cNvGraphicFramePr>
          <p:nvPr/>
        </p:nvGraphicFramePr>
        <p:xfrm>
          <a:off x="1816100" y="1746250"/>
          <a:ext cx="5511800" cy="3365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634" name="Worksheet" r:id="rId3" imgW="5511800" imgH="3365500" progId="Excel.Sheet.12">
                  <p:embed/>
                </p:oleObj>
              </mc:Choice>
              <mc:Fallback>
                <p:oleObj name="Worksheet" r:id="rId3" imgW="5511800" imgH="3365500" progId="Excel.Sheet.12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16100" y="1746250"/>
                        <a:ext cx="5511800" cy="3365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3200400" y="1981200"/>
            <a:ext cx="7232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+18%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915525" y="2590800"/>
            <a:ext cx="6719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-15%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805021" y="3429000"/>
            <a:ext cx="6719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-60%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325823" y="2209800"/>
            <a:ext cx="4841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 smtClean="0">
                <a:solidFill>
                  <a:schemeClr val="bg1"/>
                </a:solidFill>
              </a:rPr>
              <a:t>1.4b</a:t>
            </a:r>
            <a:endParaRPr lang="en-US" sz="1200" b="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164023" y="2542401"/>
            <a:ext cx="5696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 smtClean="0">
                <a:solidFill>
                  <a:schemeClr val="bg1"/>
                </a:solidFill>
              </a:rPr>
              <a:t>674m</a:t>
            </a:r>
            <a:endParaRPr lang="en-US" sz="1200" b="0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943600" y="3657600"/>
            <a:ext cx="4840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 smtClean="0">
                <a:solidFill>
                  <a:schemeClr val="bg1"/>
                </a:solidFill>
              </a:rPr>
              <a:t>86m</a:t>
            </a:r>
            <a:endParaRPr lang="en-US" sz="1200" b="0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0" y="6324600"/>
            <a:ext cx="7543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From: Jimmy </a:t>
            </a:r>
            <a:r>
              <a:rPr lang="en-US" sz="1400" b="0" kern="0" dirty="0">
                <a:solidFill>
                  <a:srgbClr val="000000"/>
                </a:solidFill>
                <a:latin typeface="Gill Sans"/>
                <a:cs typeface="Gill Sans"/>
              </a:rPr>
              <a:t>Lin and Michael Schatz. Design Patterns for Efficient Graph Algorithms in MapReduce. Proceedings of the Eighth Workshop on Mining and Learning with Graphs Workshop (MLG-2010)</a:t>
            </a:r>
          </a:p>
        </p:txBody>
      </p:sp>
    </p:spTree>
    <p:extLst>
      <p:ext uri="{BB962C8B-B14F-4D97-AF65-F5344CB8AC3E}">
        <p14:creationId xmlns:p14="http://schemas.microsoft.com/office/powerpoint/2010/main" val="216947675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graphicFrame>
        <p:nvGraphicFramePr>
          <p:cNvPr id="137222" name="Object 6"/>
          <p:cNvGraphicFramePr>
            <a:graphicFrameLocks noChangeAspect="1"/>
          </p:cNvGraphicFramePr>
          <p:nvPr/>
        </p:nvGraphicFramePr>
        <p:xfrm>
          <a:off x="1816100" y="1746250"/>
          <a:ext cx="5511800" cy="3365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658" name="Worksheet" r:id="rId3" imgW="5511800" imgH="3365500" progId="Excel.Sheet.12">
                  <p:embed/>
                </p:oleObj>
              </mc:Choice>
              <mc:Fallback>
                <p:oleObj name="Worksheet" r:id="rId3" imgW="5511800" imgH="3365500" progId="Excel.Sheet.12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16100" y="1746250"/>
                        <a:ext cx="5511800" cy="3365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3200400" y="1981200"/>
            <a:ext cx="7232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+18%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915525" y="2590800"/>
            <a:ext cx="6719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-15%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805021" y="3429000"/>
            <a:ext cx="6719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-60%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719421" y="3623846"/>
            <a:ext cx="6719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-69%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325823" y="2209800"/>
            <a:ext cx="4841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 smtClean="0">
                <a:solidFill>
                  <a:schemeClr val="bg1"/>
                </a:solidFill>
              </a:rPr>
              <a:t>1.4b</a:t>
            </a:r>
            <a:endParaRPr lang="en-US" sz="1200" b="0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164023" y="2542401"/>
            <a:ext cx="5696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 smtClean="0">
                <a:solidFill>
                  <a:schemeClr val="bg1"/>
                </a:solidFill>
              </a:rPr>
              <a:t>674m</a:t>
            </a:r>
            <a:endParaRPr lang="en-US" sz="1200" b="0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43600" y="3657600"/>
            <a:ext cx="4840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 smtClean="0">
                <a:solidFill>
                  <a:schemeClr val="bg1"/>
                </a:solidFill>
              </a:rPr>
              <a:t>86m</a:t>
            </a:r>
            <a:endParaRPr lang="en-US" sz="1200" b="0" dirty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0" y="6324600"/>
            <a:ext cx="75438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n-US" sz="1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From: Jimmy </a:t>
            </a:r>
            <a:r>
              <a:rPr lang="en-US" sz="1400" b="0" kern="0" dirty="0">
                <a:solidFill>
                  <a:srgbClr val="000000"/>
                </a:solidFill>
                <a:latin typeface="Gill Sans"/>
                <a:cs typeface="Gill Sans"/>
              </a:rPr>
              <a:t>Lin and Michael Schatz. Design Patterns for Efficient Graph Algorithms in MapReduce. Proceedings of the Eighth Workshop on Mining and Learning with Graphs Workshop (MLG-2010)</a:t>
            </a:r>
          </a:p>
        </p:txBody>
      </p:sp>
    </p:spTree>
    <p:extLst>
      <p:ext uri="{BB962C8B-B14F-4D97-AF65-F5344CB8AC3E}">
        <p14:creationId xmlns:p14="http://schemas.microsoft.com/office/powerpoint/2010/main" val="271034913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MapReduce Sucks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Java verbosity</a:t>
            </a:r>
          </a:p>
          <a:p>
            <a:r>
              <a:rPr lang="en-US" dirty="0" smtClean="0"/>
              <a:t>Hadoop task startup time</a:t>
            </a:r>
          </a:p>
          <a:p>
            <a:r>
              <a:rPr lang="en-US" dirty="0" smtClean="0"/>
              <a:t>Stragglers</a:t>
            </a:r>
          </a:p>
          <a:p>
            <a:r>
              <a:rPr lang="en-US" dirty="0" smtClean="0"/>
              <a:t>Needless graph shuffling</a:t>
            </a:r>
          </a:p>
          <a:p>
            <a:r>
              <a:rPr lang="en-US" dirty="0" err="1" smtClean="0"/>
              <a:t>Checkpointing</a:t>
            </a:r>
            <a:r>
              <a:rPr lang="en-US" dirty="0" smtClean="0"/>
              <a:t> at each iteration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 rot="21013891">
            <a:off x="5181799" y="5722911"/>
            <a:ext cx="362931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FF0000"/>
                </a:solidFill>
                <a:latin typeface="Gill Sans"/>
                <a:cs typeface="Gill Sans"/>
              </a:rPr>
              <a:t>What have we fixed?</a:t>
            </a:r>
            <a:endParaRPr lang="en-US" sz="32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52081414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Let’s Spark!</a:t>
            </a:r>
            <a:endParaRPr lang="en-US" dirty="0"/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4038600" y="15664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reduce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5" name="Can 14"/>
          <p:cNvSpPr/>
          <p:nvPr/>
        </p:nvSpPr>
        <p:spPr bwMode="auto">
          <a:xfrm>
            <a:off x="4038600" y="423446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17" name="Straight Arrow Connector 16"/>
          <p:cNvCxnSpPr>
            <a:stCxn id="15" idx="3"/>
            <a:endCxn id="19" idx="0"/>
          </p:cNvCxnSpPr>
          <p:nvPr/>
        </p:nvCxnSpPr>
        <p:spPr bwMode="auto">
          <a:xfrm>
            <a:off x="4610100" y="956846"/>
            <a:ext cx="0" cy="2286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467650" y="6400800"/>
            <a:ext cx="76763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800" b="0" dirty="0" smtClean="0">
                <a:solidFill>
                  <a:srgbClr val="000000"/>
                </a:solidFill>
                <a:latin typeface="Gill Sans"/>
                <a:cs typeface="Gill Sans"/>
              </a:rPr>
              <a:t>(omitting the second MapReduce job for simplicity; no handling of dangling links)</a:t>
            </a:r>
            <a:endParaRPr lang="en-US" sz="18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419600" y="598604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  <a:endParaRPr lang="en-US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4038600" y="11854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</a:p>
        </p:txBody>
      </p:sp>
      <p:sp>
        <p:nvSpPr>
          <p:cNvPr id="21" name="Can 20"/>
          <p:cNvSpPr/>
          <p:nvPr/>
        </p:nvSpPr>
        <p:spPr bwMode="auto">
          <a:xfrm>
            <a:off x="4038600" y="2099846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22" name="Straight Arrow Connector 21"/>
          <p:cNvCxnSpPr/>
          <p:nvPr/>
        </p:nvCxnSpPr>
        <p:spPr bwMode="auto">
          <a:xfrm>
            <a:off x="4610100" y="1871246"/>
            <a:ext cx="0" cy="2286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3" name="Rectangle 22"/>
          <p:cNvSpPr>
            <a:spLocks noChangeArrowheads="1"/>
          </p:cNvSpPr>
          <p:nvPr/>
        </p:nvSpPr>
        <p:spPr bwMode="auto">
          <a:xfrm>
            <a:off x="4038600" y="32428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reduce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cxnSp>
        <p:nvCxnSpPr>
          <p:cNvPr id="24" name="Straight Arrow Connector 23"/>
          <p:cNvCxnSpPr>
            <a:endCxn id="25" idx="0"/>
          </p:cNvCxnSpPr>
          <p:nvPr/>
        </p:nvCxnSpPr>
        <p:spPr bwMode="auto">
          <a:xfrm>
            <a:off x="4610100" y="2633246"/>
            <a:ext cx="0" cy="2286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" name="Rectangle 24"/>
          <p:cNvSpPr>
            <a:spLocks noChangeArrowheads="1"/>
          </p:cNvSpPr>
          <p:nvPr/>
        </p:nvSpPr>
        <p:spPr bwMode="auto">
          <a:xfrm>
            <a:off x="4038600" y="28618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</a:p>
        </p:txBody>
      </p:sp>
      <p:sp>
        <p:nvSpPr>
          <p:cNvPr id="28" name="Can 27"/>
          <p:cNvSpPr/>
          <p:nvPr/>
        </p:nvSpPr>
        <p:spPr bwMode="auto">
          <a:xfrm>
            <a:off x="4038600" y="3776246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32" name="Straight Arrow Connector 31"/>
          <p:cNvCxnSpPr/>
          <p:nvPr/>
        </p:nvCxnSpPr>
        <p:spPr bwMode="auto">
          <a:xfrm>
            <a:off x="4610100" y="3547646"/>
            <a:ext cx="0" cy="2286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3" name="Rectangle 32"/>
          <p:cNvSpPr>
            <a:spLocks noChangeArrowheads="1"/>
          </p:cNvSpPr>
          <p:nvPr/>
        </p:nvSpPr>
        <p:spPr bwMode="auto">
          <a:xfrm>
            <a:off x="4038600" y="49192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reduce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cxnSp>
        <p:nvCxnSpPr>
          <p:cNvPr id="34" name="Straight Arrow Connector 33"/>
          <p:cNvCxnSpPr>
            <a:endCxn id="35" idx="0"/>
          </p:cNvCxnSpPr>
          <p:nvPr/>
        </p:nvCxnSpPr>
        <p:spPr bwMode="auto">
          <a:xfrm>
            <a:off x="4610100" y="4309646"/>
            <a:ext cx="0" cy="2286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5" name="Rectangle 34"/>
          <p:cNvSpPr>
            <a:spLocks noChangeArrowheads="1"/>
          </p:cNvSpPr>
          <p:nvPr/>
        </p:nvSpPr>
        <p:spPr bwMode="auto">
          <a:xfrm>
            <a:off x="4038600" y="45382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</a:p>
        </p:txBody>
      </p:sp>
      <p:sp>
        <p:nvSpPr>
          <p:cNvPr id="36" name="Can 35"/>
          <p:cNvSpPr/>
          <p:nvPr/>
        </p:nvSpPr>
        <p:spPr bwMode="auto">
          <a:xfrm>
            <a:off x="4038600" y="5452646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37" name="Straight Arrow Connector 36"/>
          <p:cNvCxnSpPr/>
          <p:nvPr/>
        </p:nvCxnSpPr>
        <p:spPr bwMode="auto">
          <a:xfrm>
            <a:off x="4610100" y="5224046"/>
            <a:ext cx="0" cy="2286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0573381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4038600" y="15664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reduce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5" name="Can 14"/>
          <p:cNvSpPr/>
          <p:nvPr/>
        </p:nvSpPr>
        <p:spPr bwMode="auto">
          <a:xfrm>
            <a:off x="4038600" y="423446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17" name="Straight Arrow Connector 16"/>
          <p:cNvCxnSpPr>
            <a:stCxn id="15" idx="3"/>
            <a:endCxn id="19" idx="0"/>
          </p:cNvCxnSpPr>
          <p:nvPr/>
        </p:nvCxnSpPr>
        <p:spPr bwMode="auto">
          <a:xfrm>
            <a:off x="4610100" y="956846"/>
            <a:ext cx="0" cy="2286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4419600" y="613844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  <a:endParaRPr lang="en-US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4038600" y="11854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</a:p>
        </p:txBody>
      </p:sp>
      <p:sp>
        <p:nvSpPr>
          <p:cNvPr id="23" name="Rectangle 22"/>
          <p:cNvSpPr>
            <a:spLocks noChangeArrowheads="1"/>
          </p:cNvSpPr>
          <p:nvPr/>
        </p:nvSpPr>
        <p:spPr bwMode="auto">
          <a:xfrm>
            <a:off x="4038600" y="32428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reduce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cxnSp>
        <p:nvCxnSpPr>
          <p:cNvPr id="24" name="Straight Arrow Connector 23"/>
          <p:cNvCxnSpPr>
            <a:stCxn id="13" idx="2"/>
            <a:endCxn id="25" idx="0"/>
          </p:cNvCxnSpPr>
          <p:nvPr/>
        </p:nvCxnSpPr>
        <p:spPr bwMode="auto">
          <a:xfrm>
            <a:off x="4610100" y="1871246"/>
            <a:ext cx="0" cy="9906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" name="Rectangle 24"/>
          <p:cNvSpPr>
            <a:spLocks noChangeArrowheads="1"/>
          </p:cNvSpPr>
          <p:nvPr/>
        </p:nvSpPr>
        <p:spPr bwMode="auto">
          <a:xfrm>
            <a:off x="4038600" y="28618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</a:p>
        </p:txBody>
      </p:sp>
      <p:sp>
        <p:nvSpPr>
          <p:cNvPr id="33" name="Rectangle 32"/>
          <p:cNvSpPr>
            <a:spLocks noChangeArrowheads="1"/>
          </p:cNvSpPr>
          <p:nvPr/>
        </p:nvSpPr>
        <p:spPr bwMode="auto">
          <a:xfrm>
            <a:off x="4038600" y="49192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reduce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cxnSp>
        <p:nvCxnSpPr>
          <p:cNvPr id="34" name="Straight Arrow Connector 33"/>
          <p:cNvCxnSpPr>
            <a:stCxn id="23" idx="2"/>
            <a:endCxn id="35" idx="0"/>
          </p:cNvCxnSpPr>
          <p:nvPr/>
        </p:nvCxnSpPr>
        <p:spPr bwMode="auto">
          <a:xfrm>
            <a:off x="4610100" y="3547646"/>
            <a:ext cx="0" cy="9906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5" name="Rectangle 34"/>
          <p:cNvSpPr>
            <a:spLocks noChangeArrowheads="1"/>
          </p:cNvSpPr>
          <p:nvPr/>
        </p:nvSpPr>
        <p:spPr bwMode="auto">
          <a:xfrm>
            <a:off x="4038600" y="45382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</a:p>
        </p:txBody>
      </p:sp>
      <p:cxnSp>
        <p:nvCxnSpPr>
          <p:cNvPr id="37" name="Straight Arrow Connector 36"/>
          <p:cNvCxnSpPr>
            <a:stCxn id="33" idx="2"/>
            <a:endCxn id="8" idx="0"/>
          </p:cNvCxnSpPr>
          <p:nvPr/>
        </p:nvCxnSpPr>
        <p:spPr bwMode="auto">
          <a:xfrm>
            <a:off x="4610100" y="5224046"/>
            <a:ext cx="4425" cy="914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7765079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4038600" y="20574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reduce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5" name="Can 14"/>
          <p:cNvSpPr/>
          <p:nvPr/>
        </p:nvSpPr>
        <p:spPr bwMode="auto">
          <a:xfrm>
            <a:off x="4038600" y="423446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17" name="Straight Arrow Connector 16"/>
          <p:cNvCxnSpPr>
            <a:stCxn id="15" idx="3"/>
            <a:endCxn id="19" idx="0"/>
          </p:cNvCxnSpPr>
          <p:nvPr/>
        </p:nvCxnSpPr>
        <p:spPr bwMode="auto">
          <a:xfrm>
            <a:off x="4610100" y="956846"/>
            <a:ext cx="0" cy="2286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4038600" y="11854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</a:p>
        </p:txBody>
      </p:sp>
      <p:sp>
        <p:nvSpPr>
          <p:cNvPr id="23" name="Rectangle 22"/>
          <p:cNvSpPr>
            <a:spLocks noChangeArrowheads="1"/>
          </p:cNvSpPr>
          <p:nvPr/>
        </p:nvSpPr>
        <p:spPr bwMode="auto">
          <a:xfrm>
            <a:off x="4038600" y="37338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reduce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cxnSp>
        <p:nvCxnSpPr>
          <p:cNvPr id="24" name="Straight Arrow Connector 23"/>
          <p:cNvCxnSpPr>
            <a:stCxn id="13" idx="2"/>
            <a:endCxn id="25" idx="0"/>
          </p:cNvCxnSpPr>
          <p:nvPr/>
        </p:nvCxnSpPr>
        <p:spPr bwMode="auto">
          <a:xfrm>
            <a:off x="4610100" y="2362200"/>
            <a:ext cx="0" cy="499646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" name="Rectangle 24"/>
          <p:cNvSpPr>
            <a:spLocks noChangeArrowheads="1"/>
          </p:cNvSpPr>
          <p:nvPr/>
        </p:nvSpPr>
        <p:spPr bwMode="auto">
          <a:xfrm>
            <a:off x="4038600" y="28618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</a:p>
        </p:txBody>
      </p:sp>
      <p:sp>
        <p:nvSpPr>
          <p:cNvPr id="33" name="Rectangle 32"/>
          <p:cNvSpPr>
            <a:spLocks noChangeArrowheads="1"/>
          </p:cNvSpPr>
          <p:nvPr/>
        </p:nvSpPr>
        <p:spPr bwMode="auto">
          <a:xfrm>
            <a:off x="4038600" y="54102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reduce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cxnSp>
        <p:nvCxnSpPr>
          <p:cNvPr id="34" name="Straight Arrow Connector 33"/>
          <p:cNvCxnSpPr>
            <a:stCxn id="23" idx="2"/>
            <a:endCxn id="35" idx="0"/>
          </p:cNvCxnSpPr>
          <p:nvPr/>
        </p:nvCxnSpPr>
        <p:spPr bwMode="auto">
          <a:xfrm>
            <a:off x="4610100" y="4038600"/>
            <a:ext cx="0" cy="499646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5" name="Rectangle 34"/>
          <p:cNvSpPr>
            <a:spLocks noChangeArrowheads="1"/>
          </p:cNvSpPr>
          <p:nvPr/>
        </p:nvSpPr>
        <p:spPr bwMode="auto">
          <a:xfrm>
            <a:off x="4038600" y="45382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</a:p>
        </p:txBody>
      </p:sp>
      <p:cxnSp>
        <p:nvCxnSpPr>
          <p:cNvPr id="37" name="Straight Arrow Connector 36"/>
          <p:cNvCxnSpPr>
            <a:stCxn id="33" idx="2"/>
            <a:endCxn id="52" idx="0"/>
          </p:cNvCxnSpPr>
          <p:nvPr/>
        </p:nvCxnSpPr>
        <p:spPr bwMode="auto">
          <a:xfrm>
            <a:off x="4610100" y="5715000"/>
            <a:ext cx="4425" cy="423446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2" name="Group 1"/>
          <p:cNvGrpSpPr/>
          <p:nvPr/>
        </p:nvGrpSpPr>
        <p:grpSpPr>
          <a:xfrm>
            <a:off x="2133600" y="1333500"/>
            <a:ext cx="4953000" cy="876300"/>
            <a:chOff x="2133600" y="2247900"/>
            <a:chExt cx="4953000" cy="876300"/>
          </a:xfrm>
        </p:grpSpPr>
        <p:sp>
          <p:nvSpPr>
            <p:cNvPr id="16" name="Rectangle 15"/>
            <p:cNvSpPr>
              <a:spLocks noChangeArrowheads="1"/>
            </p:cNvSpPr>
            <p:nvPr/>
          </p:nvSpPr>
          <p:spPr bwMode="auto">
            <a:xfrm>
              <a:off x="2133600" y="25146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smtClean="0">
                  <a:solidFill>
                    <a:schemeClr val="bg2"/>
                  </a:solidFill>
                  <a:latin typeface="Gill Sans"/>
                  <a:cs typeface="Gill Sans"/>
                </a:rPr>
                <a:t>Adjacency Lists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grpSp>
          <p:nvGrpSpPr>
            <p:cNvPr id="18" name="Group 17"/>
            <p:cNvGrpSpPr/>
            <p:nvPr/>
          </p:nvGrpSpPr>
          <p:grpSpPr>
            <a:xfrm>
              <a:off x="3810000" y="2247900"/>
              <a:ext cx="228600" cy="876300"/>
              <a:chOff x="3810000" y="2247900"/>
              <a:chExt cx="228600" cy="876300"/>
            </a:xfrm>
          </p:grpSpPr>
          <p:cxnSp>
            <p:nvCxnSpPr>
              <p:cNvPr id="21" name="Straight Arrow Connector 20"/>
              <p:cNvCxnSpPr/>
              <p:nvPr/>
            </p:nvCxnSpPr>
            <p:spPr bwMode="auto">
              <a:xfrm flipH="1">
                <a:off x="3810000" y="2247900"/>
                <a:ext cx="228600" cy="2667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2" name="Straight Arrow Connector 21"/>
              <p:cNvCxnSpPr/>
              <p:nvPr/>
            </p:nvCxnSpPr>
            <p:spPr bwMode="auto">
              <a:xfrm>
                <a:off x="3810000" y="2895600"/>
                <a:ext cx="228600" cy="2286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26" name="Rectangle 25"/>
            <p:cNvSpPr>
              <a:spLocks noChangeArrowheads="1"/>
            </p:cNvSpPr>
            <p:nvPr/>
          </p:nvSpPr>
          <p:spPr bwMode="auto">
            <a:xfrm>
              <a:off x="5334000" y="25146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smtClean="0">
                  <a:solidFill>
                    <a:schemeClr val="bg2"/>
                  </a:solidFill>
                  <a:latin typeface="Gill Sans"/>
                  <a:cs typeface="Gill Sans"/>
                </a:rPr>
                <a:t>PageRank Mass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grpSp>
          <p:nvGrpSpPr>
            <p:cNvPr id="27" name="Group 26"/>
            <p:cNvGrpSpPr/>
            <p:nvPr/>
          </p:nvGrpSpPr>
          <p:grpSpPr>
            <a:xfrm flipH="1">
              <a:off x="5181600" y="2247900"/>
              <a:ext cx="228600" cy="876300"/>
              <a:chOff x="3810000" y="2247900"/>
              <a:chExt cx="228600" cy="876300"/>
            </a:xfrm>
          </p:grpSpPr>
          <p:cxnSp>
            <p:nvCxnSpPr>
              <p:cNvPr id="28" name="Straight Arrow Connector 27"/>
              <p:cNvCxnSpPr/>
              <p:nvPr/>
            </p:nvCxnSpPr>
            <p:spPr bwMode="auto">
              <a:xfrm flipH="1">
                <a:off x="3810000" y="2247900"/>
                <a:ext cx="228600" cy="2667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Straight Arrow Connector 28"/>
              <p:cNvCxnSpPr/>
              <p:nvPr/>
            </p:nvCxnSpPr>
            <p:spPr bwMode="auto">
              <a:xfrm>
                <a:off x="3810000" y="2895600"/>
                <a:ext cx="228600" cy="2286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0" name="Group 29"/>
          <p:cNvGrpSpPr/>
          <p:nvPr/>
        </p:nvGrpSpPr>
        <p:grpSpPr>
          <a:xfrm>
            <a:off x="2133600" y="3009900"/>
            <a:ext cx="4953000" cy="876300"/>
            <a:chOff x="2133600" y="2247900"/>
            <a:chExt cx="4953000" cy="876300"/>
          </a:xfrm>
        </p:grpSpPr>
        <p:sp>
          <p:nvSpPr>
            <p:cNvPr id="31" name="Rectangle 30"/>
            <p:cNvSpPr>
              <a:spLocks noChangeArrowheads="1"/>
            </p:cNvSpPr>
            <p:nvPr/>
          </p:nvSpPr>
          <p:spPr bwMode="auto">
            <a:xfrm>
              <a:off x="2133600" y="25146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smtClean="0">
                  <a:solidFill>
                    <a:schemeClr val="bg2"/>
                  </a:solidFill>
                  <a:latin typeface="Gill Sans"/>
                  <a:cs typeface="Gill Sans"/>
                </a:rPr>
                <a:t>Adjacency Lists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grpSp>
          <p:nvGrpSpPr>
            <p:cNvPr id="32" name="Group 31"/>
            <p:cNvGrpSpPr/>
            <p:nvPr/>
          </p:nvGrpSpPr>
          <p:grpSpPr>
            <a:xfrm>
              <a:off x="3810000" y="2247900"/>
              <a:ext cx="228600" cy="876300"/>
              <a:chOff x="3810000" y="2247900"/>
              <a:chExt cx="228600" cy="876300"/>
            </a:xfrm>
          </p:grpSpPr>
          <p:cxnSp>
            <p:nvCxnSpPr>
              <p:cNvPr id="41" name="Straight Arrow Connector 40"/>
              <p:cNvCxnSpPr/>
              <p:nvPr/>
            </p:nvCxnSpPr>
            <p:spPr bwMode="auto">
              <a:xfrm flipH="1">
                <a:off x="3810000" y="2247900"/>
                <a:ext cx="228600" cy="2667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" name="Straight Arrow Connector 41"/>
              <p:cNvCxnSpPr/>
              <p:nvPr/>
            </p:nvCxnSpPr>
            <p:spPr bwMode="auto">
              <a:xfrm>
                <a:off x="3810000" y="2895600"/>
                <a:ext cx="228600" cy="2286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36" name="Rectangle 35"/>
            <p:cNvSpPr>
              <a:spLocks noChangeArrowheads="1"/>
            </p:cNvSpPr>
            <p:nvPr/>
          </p:nvSpPr>
          <p:spPr bwMode="auto">
            <a:xfrm>
              <a:off x="5334000" y="25146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smtClean="0">
                  <a:solidFill>
                    <a:schemeClr val="bg2"/>
                  </a:solidFill>
                  <a:latin typeface="Gill Sans"/>
                  <a:cs typeface="Gill Sans"/>
                </a:rPr>
                <a:t>PageRank Mass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grpSp>
          <p:nvGrpSpPr>
            <p:cNvPr id="38" name="Group 37"/>
            <p:cNvGrpSpPr/>
            <p:nvPr/>
          </p:nvGrpSpPr>
          <p:grpSpPr>
            <a:xfrm flipH="1">
              <a:off x="5181600" y="2247900"/>
              <a:ext cx="228600" cy="876300"/>
              <a:chOff x="3810000" y="2247900"/>
              <a:chExt cx="228600" cy="876300"/>
            </a:xfrm>
          </p:grpSpPr>
          <p:cxnSp>
            <p:nvCxnSpPr>
              <p:cNvPr id="39" name="Straight Arrow Connector 38"/>
              <p:cNvCxnSpPr/>
              <p:nvPr/>
            </p:nvCxnSpPr>
            <p:spPr bwMode="auto">
              <a:xfrm flipH="1">
                <a:off x="3810000" y="2247900"/>
                <a:ext cx="228600" cy="2667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0" name="Straight Arrow Connector 39"/>
              <p:cNvCxnSpPr/>
              <p:nvPr/>
            </p:nvCxnSpPr>
            <p:spPr bwMode="auto">
              <a:xfrm>
                <a:off x="3810000" y="2895600"/>
                <a:ext cx="228600" cy="2286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3" name="Group 42"/>
          <p:cNvGrpSpPr/>
          <p:nvPr/>
        </p:nvGrpSpPr>
        <p:grpSpPr>
          <a:xfrm>
            <a:off x="2133600" y="4686300"/>
            <a:ext cx="4953000" cy="876300"/>
            <a:chOff x="2133600" y="2247900"/>
            <a:chExt cx="4953000" cy="876300"/>
          </a:xfrm>
        </p:grpSpPr>
        <p:sp>
          <p:nvSpPr>
            <p:cNvPr id="44" name="Rectangle 43"/>
            <p:cNvSpPr>
              <a:spLocks noChangeArrowheads="1"/>
            </p:cNvSpPr>
            <p:nvPr/>
          </p:nvSpPr>
          <p:spPr bwMode="auto">
            <a:xfrm>
              <a:off x="2133600" y="25146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smtClean="0">
                  <a:solidFill>
                    <a:schemeClr val="bg2"/>
                  </a:solidFill>
                  <a:latin typeface="Gill Sans"/>
                  <a:cs typeface="Gill Sans"/>
                </a:rPr>
                <a:t>Adjacency Lists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grpSp>
          <p:nvGrpSpPr>
            <p:cNvPr id="45" name="Group 44"/>
            <p:cNvGrpSpPr/>
            <p:nvPr/>
          </p:nvGrpSpPr>
          <p:grpSpPr>
            <a:xfrm>
              <a:off x="3810000" y="2247900"/>
              <a:ext cx="228600" cy="876300"/>
              <a:chOff x="3810000" y="2247900"/>
              <a:chExt cx="228600" cy="876300"/>
            </a:xfrm>
          </p:grpSpPr>
          <p:cxnSp>
            <p:nvCxnSpPr>
              <p:cNvPr id="50" name="Straight Arrow Connector 49"/>
              <p:cNvCxnSpPr/>
              <p:nvPr/>
            </p:nvCxnSpPr>
            <p:spPr bwMode="auto">
              <a:xfrm flipH="1">
                <a:off x="3810000" y="2247900"/>
                <a:ext cx="228600" cy="2667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1" name="Straight Arrow Connector 50"/>
              <p:cNvCxnSpPr/>
              <p:nvPr/>
            </p:nvCxnSpPr>
            <p:spPr bwMode="auto">
              <a:xfrm>
                <a:off x="3810000" y="2895600"/>
                <a:ext cx="228600" cy="2286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46" name="Rectangle 45"/>
            <p:cNvSpPr>
              <a:spLocks noChangeArrowheads="1"/>
            </p:cNvSpPr>
            <p:nvPr/>
          </p:nvSpPr>
          <p:spPr bwMode="auto">
            <a:xfrm>
              <a:off x="5334000" y="25146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smtClean="0">
                  <a:solidFill>
                    <a:schemeClr val="bg2"/>
                  </a:solidFill>
                  <a:latin typeface="Gill Sans"/>
                  <a:cs typeface="Gill Sans"/>
                </a:rPr>
                <a:t>PageRank Mass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grpSp>
          <p:nvGrpSpPr>
            <p:cNvPr id="47" name="Group 46"/>
            <p:cNvGrpSpPr/>
            <p:nvPr/>
          </p:nvGrpSpPr>
          <p:grpSpPr>
            <a:xfrm flipH="1">
              <a:off x="5181600" y="2247900"/>
              <a:ext cx="228600" cy="876300"/>
              <a:chOff x="3810000" y="2247900"/>
              <a:chExt cx="228600" cy="876300"/>
            </a:xfrm>
          </p:grpSpPr>
          <p:cxnSp>
            <p:nvCxnSpPr>
              <p:cNvPr id="48" name="Straight Arrow Connector 47"/>
              <p:cNvCxnSpPr/>
              <p:nvPr/>
            </p:nvCxnSpPr>
            <p:spPr bwMode="auto">
              <a:xfrm flipH="1">
                <a:off x="3810000" y="2247900"/>
                <a:ext cx="228600" cy="2667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9" name="Straight Arrow Connector 48"/>
              <p:cNvCxnSpPr/>
              <p:nvPr/>
            </p:nvCxnSpPr>
            <p:spPr bwMode="auto">
              <a:xfrm>
                <a:off x="3810000" y="2895600"/>
                <a:ext cx="228600" cy="2286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</p:grpSp>
      <p:sp>
        <p:nvSpPr>
          <p:cNvPr id="52" name="TextBox 51"/>
          <p:cNvSpPr txBox="1"/>
          <p:nvPr/>
        </p:nvSpPr>
        <p:spPr>
          <a:xfrm>
            <a:off x="4419600" y="613844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  <a:endParaRPr lang="en-US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95914924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4038600" y="20574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5" name="Can 14"/>
          <p:cNvSpPr/>
          <p:nvPr/>
        </p:nvSpPr>
        <p:spPr bwMode="auto">
          <a:xfrm>
            <a:off x="4038600" y="423446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17" name="Straight Arrow Connector 16"/>
          <p:cNvCxnSpPr>
            <a:stCxn id="15" idx="3"/>
            <a:endCxn id="19" idx="0"/>
          </p:cNvCxnSpPr>
          <p:nvPr/>
        </p:nvCxnSpPr>
        <p:spPr bwMode="auto">
          <a:xfrm>
            <a:off x="4610100" y="956846"/>
            <a:ext cx="0" cy="2286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4038600" y="11854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</a:p>
        </p:txBody>
      </p:sp>
      <p:sp>
        <p:nvSpPr>
          <p:cNvPr id="23" name="Rectangle 22"/>
          <p:cNvSpPr>
            <a:spLocks noChangeArrowheads="1"/>
          </p:cNvSpPr>
          <p:nvPr/>
        </p:nvSpPr>
        <p:spPr bwMode="auto">
          <a:xfrm>
            <a:off x="4038600" y="37338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cxnSp>
        <p:nvCxnSpPr>
          <p:cNvPr id="24" name="Straight Arrow Connector 23"/>
          <p:cNvCxnSpPr>
            <a:stCxn id="13" idx="2"/>
            <a:endCxn id="25" idx="0"/>
          </p:cNvCxnSpPr>
          <p:nvPr/>
        </p:nvCxnSpPr>
        <p:spPr bwMode="auto">
          <a:xfrm>
            <a:off x="4610100" y="2362200"/>
            <a:ext cx="0" cy="499646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" name="Rectangle 24"/>
          <p:cNvSpPr>
            <a:spLocks noChangeArrowheads="1"/>
          </p:cNvSpPr>
          <p:nvPr/>
        </p:nvSpPr>
        <p:spPr bwMode="auto">
          <a:xfrm>
            <a:off x="4038600" y="28618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</a:p>
        </p:txBody>
      </p:sp>
      <p:sp>
        <p:nvSpPr>
          <p:cNvPr id="33" name="Rectangle 32"/>
          <p:cNvSpPr>
            <a:spLocks noChangeArrowheads="1"/>
          </p:cNvSpPr>
          <p:nvPr/>
        </p:nvSpPr>
        <p:spPr bwMode="auto">
          <a:xfrm>
            <a:off x="4038600" y="54102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cxnSp>
        <p:nvCxnSpPr>
          <p:cNvPr id="34" name="Straight Arrow Connector 33"/>
          <p:cNvCxnSpPr>
            <a:stCxn id="23" idx="2"/>
            <a:endCxn id="35" idx="0"/>
          </p:cNvCxnSpPr>
          <p:nvPr/>
        </p:nvCxnSpPr>
        <p:spPr bwMode="auto">
          <a:xfrm>
            <a:off x="4610100" y="4038600"/>
            <a:ext cx="0" cy="499646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5" name="Rectangle 34"/>
          <p:cNvSpPr>
            <a:spLocks noChangeArrowheads="1"/>
          </p:cNvSpPr>
          <p:nvPr/>
        </p:nvSpPr>
        <p:spPr bwMode="auto">
          <a:xfrm>
            <a:off x="4038600" y="45382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</a:p>
        </p:txBody>
      </p:sp>
      <p:cxnSp>
        <p:nvCxnSpPr>
          <p:cNvPr id="37" name="Straight Arrow Connector 36"/>
          <p:cNvCxnSpPr>
            <a:stCxn id="33" idx="2"/>
            <a:endCxn id="52" idx="0"/>
          </p:cNvCxnSpPr>
          <p:nvPr/>
        </p:nvCxnSpPr>
        <p:spPr bwMode="auto">
          <a:xfrm>
            <a:off x="4610100" y="5715000"/>
            <a:ext cx="4425" cy="423446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2" name="Group 1"/>
          <p:cNvGrpSpPr/>
          <p:nvPr/>
        </p:nvGrpSpPr>
        <p:grpSpPr>
          <a:xfrm>
            <a:off x="2133600" y="1333500"/>
            <a:ext cx="4953000" cy="876300"/>
            <a:chOff x="2133600" y="2247900"/>
            <a:chExt cx="4953000" cy="876300"/>
          </a:xfrm>
        </p:grpSpPr>
        <p:sp>
          <p:nvSpPr>
            <p:cNvPr id="16" name="Rectangle 15"/>
            <p:cNvSpPr>
              <a:spLocks noChangeArrowheads="1"/>
            </p:cNvSpPr>
            <p:nvPr/>
          </p:nvSpPr>
          <p:spPr bwMode="auto">
            <a:xfrm>
              <a:off x="2133600" y="25146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smtClean="0">
                  <a:solidFill>
                    <a:schemeClr val="bg2"/>
                  </a:solidFill>
                  <a:latin typeface="Gill Sans"/>
                  <a:cs typeface="Gill Sans"/>
                </a:rPr>
                <a:t>Adjacency Lists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grpSp>
          <p:nvGrpSpPr>
            <p:cNvPr id="18" name="Group 17"/>
            <p:cNvGrpSpPr/>
            <p:nvPr/>
          </p:nvGrpSpPr>
          <p:grpSpPr>
            <a:xfrm>
              <a:off x="3810000" y="2247900"/>
              <a:ext cx="228600" cy="876300"/>
              <a:chOff x="3810000" y="2247900"/>
              <a:chExt cx="228600" cy="876300"/>
            </a:xfrm>
          </p:grpSpPr>
          <p:cxnSp>
            <p:nvCxnSpPr>
              <p:cNvPr id="21" name="Straight Arrow Connector 20"/>
              <p:cNvCxnSpPr/>
              <p:nvPr/>
            </p:nvCxnSpPr>
            <p:spPr bwMode="auto">
              <a:xfrm flipH="1">
                <a:off x="3810000" y="2247900"/>
                <a:ext cx="228600" cy="2667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2" name="Straight Arrow Connector 21"/>
              <p:cNvCxnSpPr/>
              <p:nvPr/>
            </p:nvCxnSpPr>
            <p:spPr bwMode="auto">
              <a:xfrm>
                <a:off x="3810000" y="2895600"/>
                <a:ext cx="228600" cy="2286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26" name="Rectangle 25"/>
            <p:cNvSpPr>
              <a:spLocks noChangeArrowheads="1"/>
            </p:cNvSpPr>
            <p:nvPr/>
          </p:nvSpPr>
          <p:spPr bwMode="auto">
            <a:xfrm>
              <a:off x="5334000" y="25146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smtClean="0">
                  <a:solidFill>
                    <a:schemeClr val="bg2"/>
                  </a:solidFill>
                  <a:latin typeface="Gill Sans"/>
                  <a:cs typeface="Gill Sans"/>
                </a:rPr>
                <a:t>PageRank Mass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grpSp>
          <p:nvGrpSpPr>
            <p:cNvPr id="27" name="Group 26"/>
            <p:cNvGrpSpPr/>
            <p:nvPr/>
          </p:nvGrpSpPr>
          <p:grpSpPr>
            <a:xfrm flipH="1">
              <a:off x="5181600" y="2247900"/>
              <a:ext cx="228600" cy="876300"/>
              <a:chOff x="3810000" y="2247900"/>
              <a:chExt cx="228600" cy="876300"/>
            </a:xfrm>
          </p:grpSpPr>
          <p:cxnSp>
            <p:nvCxnSpPr>
              <p:cNvPr id="28" name="Straight Arrow Connector 27"/>
              <p:cNvCxnSpPr/>
              <p:nvPr/>
            </p:nvCxnSpPr>
            <p:spPr bwMode="auto">
              <a:xfrm flipH="1">
                <a:off x="3810000" y="2247900"/>
                <a:ext cx="228600" cy="2667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Straight Arrow Connector 28"/>
              <p:cNvCxnSpPr/>
              <p:nvPr/>
            </p:nvCxnSpPr>
            <p:spPr bwMode="auto">
              <a:xfrm>
                <a:off x="3810000" y="2895600"/>
                <a:ext cx="228600" cy="2286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0" name="Group 29"/>
          <p:cNvGrpSpPr/>
          <p:nvPr/>
        </p:nvGrpSpPr>
        <p:grpSpPr>
          <a:xfrm>
            <a:off x="2133600" y="3009900"/>
            <a:ext cx="4953000" cy="876300"/>
            <a:chOff x="2133600" y="2247900"/>
            <a:chExt cx="4953000" cy="876300"/>
          </a:xfrm>
        </p:grpSpPr>
        <p:sp>
          <p:nvSpPr>
            <p:cNvPr id="31" name="Rectangle 30"/>
            <p:cNvSpPr>
              <a:spLocks noChangeArrowheads="1"/>
            </p:cNvSpPr>
            <p:nvPr/>
          </p:nvSpPr>
          <p:spPr bwMode="auto">
            <a:xfrm>
              <a:off x="2133600" y="25146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smtClean="0">
                  <a:solidFill>
                    <a:schemeClr val="bg2"/>
                  </a:solidFill>
                  <a:latin typeface="Gill Sans"/>
                  <a:cs typeface="Gill Sans"/>
                </a:rPr>
                <a:t>Adjacency Lists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grpSp>
          <p:nvGrpSpPr>
            <p:cNvPr id="32" name="Group 31"/>
            <p:cNvGrpSpPr/>
            <p:nvPr/>
          </p:nvGrpSpPr>
          <p:grpSpPr>
            <a:xfrm>
              <a:off x="3810000" y="2247900"/>
              <a:ext cx="228600" cy="876300"/>
              <a:chOff x="3810000" y="2247900"/>
              <a:chExt cx="228600" cy="876300"/>
            </a:xfrm>
          </p:grpSpPr>
          <p:cxnSp>
            <p:nvCxnSpPr>
              <p:cNvPr id="41" name="Straight Arrow Connector 40"/>
              <p:cNvCxnSpPr/>
              <p:nvPr/>
            </p:nvCxnSpPr>
            <p:spPr bwMode="auto">
              <a:xfrm flipH="1">
                <a:off x="3810000" y="2247900"/>
                <a:ext cx="228600" cy="2667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" name="Straight Arrow Connector 41"/>
              <p:cNvCxnSpPr/>
              <p:nvPr/>
            </p:nvCxnSpPr>
            <p:spPr bwMode="auto">
              <a:xfrm>
                <a:off x="3810000" y="2895600"/>
                <a:ext cx="228600" cy="2286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36" name="Rectangle 35"/>
            <p:cNvSpPr>
              <a:spLocks noChangeArrowheads="1"/>
            </p:cNvSpPr>
            <p:nvPr/>
          </p:nvSpPr>
          <p:spPr bwMode="auto">
            <a:xfrm>
              <a:off x="5334000" y="25146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smtClean="0">
                  <a:solidFill>
                    <a:schemeClr val="bg2"/>
                  </a:solidFill>
                  <a:latin typeface="Gill Sans"/>
                  <a:cs typeface="Gill Sans"/>
                </a:rPr>
                <a:t>PageRank Mass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grpSp>
          <p:nvGrpSpPr>
            <p:cNvPr id="38" name="Group 37"/>
            <p:cNvGrpSpPr/>
            <p:nvPr/>
          </p:nvGrpSpPr>
          <p:grpSpPr>
            <a:xfrm flipH="1">
              <a:off x="5181600" y="2247900"/>
              <a:ext cx="228600" cy="876300"/>
              <a:chOff x="3810000" y="2247900"/>
              <a:chExt cx="228600" cy="876300"/>
            </a:xfrm>
          </p:grpSpPr>
          <p:cxnSp>
            <p:nvCxnSpPr>
              <p:cNvPr id="39" name="Straight Arrow Connector 38"/>
              <p:cNvCxnSpPr/>
              <p:nvPr/>
            </p:nvCxnSpPr>
            <p:spPr bwMode="auto">
              <a:xfrm flipH="1">
                <a:off x="3810000" y="2247900"/>
                <a:ext cx="228600" cy="2667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0" name="Straight Arrow Connector 39"/>
              <p:cNvCxnSpPr/>
              <p:nvPr/>
            </p:nvCxnSpPr>
            <p:spPr bwMode="auto">
              <a:xfrm>
                <a:off x="3810000" y="2895600"/>
                <a:ext cx="228600" cy="2286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3" name="Group 42"/>
          <p:cNvGrpSpPr/>
          <p:nvPr/>
        </p:nvGrpSpPr>
        <p:grpSpPr>
          <a:xfrm>
            <a:off x="2133600" y="4686300"/>
            <a:ext cx="4953000" cy="876300"/>
            <a:chOff x="2133600" y="2247900"/>
            <a:chExt cx="4953000" cy="876300"/>
          </a:xfrm>
        </p:grpSpPr>
        <p:sp>
          <p:nvSpPr>
            <p:cNvPr id="44" name="Rectangle 43"/>
            <p:cNvSpPr>
              <a:spLocks noChangeArrowheads="1"/>
            </p:cNvSpPr>
            <p:nvPr/>
          </p:nvSpPr>
          <p:spPr bwMode="auto">
            <a:xfrm>
              <a:off x="2133600" y="25146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smtClean="0">
                  <a:solidFill>
                    <a:schemeClr val="bg2"/>
                  </a:solidFill>
                  <a:latin typeface="Gill Sans"/>
                  <a:cs typeface="Gill Sans"/>
                </a:rPr>
                <a:t>Adjacency Lists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grpSp>
          <p:nvGrpSpPr>
            <p:cNvPr id="45" name="Group 44"/>
            <p:cNvGrpSpPr/>
            <p:nvPr/>
          </p:nvGrpSpPr>
          <p:grpSpPr>
            <a:xfrm>
              <a:off x="3810000" y="2247900"/>
              <a:ext cx="228600" cy="876300"/>
              <a:chOff x="3810000" y="2247900"/>
              <a:chExt cx="228600" cy="876300"/>
            </a:xfrm>
          </p:grpSpPr>
          <p:cxnSp>
            <p:nvCxnSpPr>
              <p:cNvPr id="50" name="Straight Arrow Connector 49"/>
              <p:cNvCxnSpPr/>
              <p:nvPr/>
            </p:nvCxnSpPr>
            <p:spPr bwMode="auto">
              <a:xfrm flipH="1">
                <a:off x="3810000" y="2247900"/>
                <a:ext cx="228600" cy="2667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1" name="Straight Arrow Connector 50"/>
              <p:cNvCxnSpPr/>
              <p:nvPr/>
            </p:nvCxnSpPr>
            <p:spPr bwMode="auto">
              <a:xfrm>
                <a:off x="3810000" y="2895600"/>
                <a:ext cx="228600" cy="2286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46" name="Rectangle 45"/>
            <p:cNvSpPr>
              <a:spLocks noChangeArrowheads="1"/>
            </p:cNvSpPr>
            <p:nvPr/>
          </p:nvSpPr>
          <p:spPr bwMode="auto">
            <a:xfrm>
              <a:off x="5334000" y="25146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smtClean="0">
                  <a:solidFill>
                    <a:schemeClr val="bg2"/>
                  </a:solidFill>
                  <a:latin typeface="Gill Sans"/>
                  <a:cs typeface="Gill Sans"/>
                </a:rPr>
                <a:t>PageRank Mass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grpSp>
          <p:nvGrpSpPr>
            <p:cNvPr id="47" name="Group 46"/>
            <p:cNvGrpSpPr/>
            <p:nvPr/>
          </p:nvGrpSpPr>
          <p:grpSpPr>
            <a:xfrm flipH="1">
              <a:off x="5181600" y="2247900"/>
              <a:ext cx="228600" cy="876300"/>
              <a:chOff x="3810000" y="2247900"/>
              <a:chExt cx="228600" cy="876300"/>
            </a:xfrm>
          </p:grpSpPr>
          <p:cxnSp>
            <p:nvCxnSpPr>
              <p:cNvPr id="48" name="Straight Arrow Connector 47"/>
              <p:cNvCxnSpPr/>
              <p:nvPr/>
            </p:nvCxnSpPr>
            <p:spPr bwMode="auto">
              <a:xfrm flipH="1">
                <a:off x="3810000" y="2247900"/>
                <a:ext cx="228600" cy="2667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9" name="Straight Arrow Connector 48"/>
              <p:cNvCxnSpPr/>
              <p:nvPr/>
            </p:nvCxnSpPr>
            <p:spPr bwMode="auto">
              <a:xfrm>
                <a:off x="3810000" y="2895600"/>
                <a:ext cx="228600" cy="2286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</p:grpSp>
      <p:sp>
        <p:nvSpPr>
          <p:cNvPr id="52" name="TextBox 51"/>
          <p:cNvSpPr txBox="1"/>
          <p:nvPr/>
        </p:nvSpPr>
        <p:spPr>
          <a:xfrm>
            <a:off x="4419600" y="613844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  <a:endParaRPr lang="en-US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664919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4038600" y="20574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23" name="Rectangle 22"/>
          <p:cNvSpPr>
            <a:spLocks noChangeArrowheads="1"/>
          </p:cNvSpPr>
          <p:nvPr/>
        </p:nvSpPr>
        <p:spPr bwMode="auto">
          <a:xfrm>
            <a:off x="4038600" y="37338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33" name="Rectangle 32"/>
          <p:cNvSpPr>
            <a:spLocks noChangeArrowheads="1"/>
          </p:cNvSpPr>
          <p:nvPr/>
        </p:nvSpPr>
        <p:spPr bwMode="auto">
          <a:xfrm>
            <a:off x="4038600" y="54102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cxnSp>
        <p:nvCxnSpPr>
          <p:cNvPr id="37" name="Straight Arrow Connector 36"/>
          <p:cNvCxnSpPr>
            <a:stCxn id="33" idx="2"/>
            <a:endCxn id="52" idx="0"/>
          </p:cNvCxnSpPr>
          <p:nvPr/>
        </p:nvCxnSpPr>
        <p:spPr bwMode="auto">
          <a:xfrm>
            <a:off x="4610100" y="5715000"/>
            <a:ext cx="4425" cy="423446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4419600" y="613844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  <a:endParaRPr lang="en-US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4" name="Can 53"/>
          <p:cNvSpPr/>
          <p:nvPr/>
        </p:nvSpPr>
        <p:spPr bwMode="auto">
          <a:xfrm>
            <a:off x="838200" y="304800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56" name="Elbow Connector 55"/>
          <p:cNvCxnSpPr>
            <a:stCxn id="53" idx="2"/>
            <a:endCxn id="13" idx="1"/>
          </p:cNvCxnSpPr>
          <p:nvPr/>
        </p:nvCxnSpPr>
        <p:spPr bwMode="auto">
          <a:xfrm rot="16200000" flipH="1">
            <a:off x="2190750" y="361950"/>
            <a:ext cx="1066800" cy="26289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7" name="Can 56"/>
          <p:cNvSpPr/>
          <p:nvPr/>
        </p:nvSpPr>
        <p:spPr bwMode="auto">
          <a:xfrm>
            <a:off x="5638800" y="304800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58" name="Elbow Connector 57"/>
          <p:cNvCxnSpPr>
            <a:stCxn id="55" idx="2"/>
            <a:endCxn id="13" idx="3"/>
          </p:cNvCxnSpPr>
          <p:nvPr/>
        </p:nvCxnSpPr>
        <p:spPr bwMode="auto">
          <a:xfrm rot="5400000">
            <a:off x="5162550" y="1162050"/>
            <a:ext cx="1066800" cy="10287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3" name="Rectangle 52"/>
          <p:cNvSpPr>
            <a:spLocks noChangeArrowheads="1"/>
          </p:cNvSpPr>
          <p:nvPr/>
        </p:nvSpPr>
        <p:spPr bwMode="auto">
          <a:xfrm>
            <a:off x="533400" y="762000"/>
            <a:ext cx="17526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Adjacency Lists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55" name="Rectangle 54"/>
          <p:cNvSpPr>
            <a:spLocks noChangeArrowheads="1"/>
          </p:cNvSpPr>
          <p:nvPr/>
        </p:nvSpPr>
        <p:spPr bwMode="auto">
          <a:xfrm>
            <a:off x="5334000" y="762000"/>
            <a:ext cx="17526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PageRank vector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cxnSp>
        <p:nvCxnSpPr>
          <p:cNvPr id="59" name="Elbow Connector 58"/>
          <p:cNvCxnSpPr>
            <a:stCxn id="53" idx="2"/>
            <a:endCxn id="23" idx="1"/>
          </p:cNvCxnSpPr>
          <p:nvPr/>
        </p:nvCxnSpPr>
        <p:spPr bwMode="auto">
          <a:xfrm rot="16200000" flipH="1">
            <a:off x="1352550" y="1200150"/>
            <a:ext cx="2743200" cy="26289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0" name="Elbow Connector 59"/>
          <p:cNvCxnSpPr>
            <a:stCxn id="53" idx="2"/>
            <a:endCxn id="33" idx="1"/>
          </p:cNvCxnSpPr>
          <p:nvPr/>
        </p:nvCxnSpPr>
        <p:spPr bwMode="auto">
          <a:xfrm rot="16200000" flipH="1">
            <a:off x="514350" y="2038350"/>
            <a:ext cx="4419600" cy="26289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1" name="Rectangle 60"/>
          <p:cNvSpPr>
            <a:spLocks noChangeArrowheads="1"/>
          </p:cNvSpPr>
          <p:nvPr/>
        </p:nvSpPr>
        <p:spPr bwMode="auto">
          <a:xfrm>
            <a:off x="5334000" y="3276600"/>
            <a:ext cx="17526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PageRank vector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65" name="Rectangle 64"/>
          <p:cNvSpPr>
            <a:spLocks noChangeArrowheads="1"/>
          </p:cNvSpPr>
          <p:nvPr/>
        </p:nvSpPr>
        <p:spPr bwMode="auto">
          <a:xfrm>
            <a:off x="3962400" y="2438400"/>
            <a:ext cx="1295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err="1" smtClean="0">
                <a:solidFill>
                  <a:schemeClr val="bg2"/>
                </a:solidFill>
                <a:latin typeface="Gill Sans"/>
                <a:cs typeface="Gill Sans"/>
              </a:rPr>
              <a:t>flatMap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66" name="Rectangle 65"/>
          <p:cNvSpPr>
            <a:spLocks noChangeArrowheads="1"/>
          </p:cNvSpPr>
          <p:nvPr/>
        </p:nvSpPr>
        <p:spPr bwMode="auto">
          <a:xfrm>
            <a:off x="3962400" y="2819400"/>
            <a:ext cx="1295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err="1" smtClean="0">
                <a:solidFill>
                  <a:schemeClr val="bg2"/>
                </a:solidFill>
                <a:latin typeface="Gill Sans"/>
                <a:cs typeface="Gill Sans"/>
              </a:rPr>
              <a:t>reduceByKey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cxnSp>
        <p:nvCxnSpPr>
          <p:cNvPr id="70" name="Elbow Connector 69"/>
          <p:cNvCxnSpPr>
            <a:stCxn id="61" idx="2"/>
            <a:endCxn id="23" idx="3"/>
          </p:cNvCxnSpPr>
          <p:nvPr/>
        </p:nvCxnSpPr>
        <p:spPr bwMode="auto">
          <a:xfrm rot="5400000">
            <a:off x="5581650" y="3257550"/>
            <a:ext cx="228600" cy="10287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1" name="Elbow Connector 70"/>
          <p:cNvCxnSpPr>
            <a:stCxn id="66" idx="3"/>
            <a:endCxn id="61" idx="0"/>
          </p:cNvCxnSpPr>
          <p:nvPr/>
        </p:nvCxnSpPr>
        <p:spPr bwMode="auto">
          <a:xfrm>
            <a:off x="5257800" y="2971800"/>
            <a:ext cx="952500" cy="3048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78" name="Group 77"/>
          <p:cNvGrpSpPr/>
          <p:nvPr/>
        </p:nvGrpSpPr>
        <p:grpSpPr>
          <a:xfrm>
            <a:off x="3962400" y="4114800"/>
            <a:ext cx="3124200" cy="1447800"/>
            <a:chOff x="5791200" y="4495800"/>
            <a:chExt cx="3124200" cy="1447800"/>
          </a:xfrm>
        </p:grpSpPr>
        <p:sp>
          <p:nvSpPr>
            <p:cNvPr id="73" name="Rectangle 72"/>
            <p:cNvSpPr>
              <a:spLocks noChangeArrowheads="1"/>
            </p:cNvSpPr>
            <p:nvPr/>
          </p:nvSpPr>
          <p:spPr bwMode="auto">
            <a:xfrm>
              <a:off x="7162800" y="53340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smtClean="0">
                  <a:solidFill>
                    <a:schemeClr val="bg2"/>
                  </a:solidFill>
                  <a:latin typeface="Gill Sans"/>
                  <a:cs typeface="Gill Sans"/>
                </a:rPr>
                <a:t>PageRank vector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sp>
          <p:nvSpPr>
            <p:cNvPr id="74" name="Rectangle 73"/>
            <p:cNvSpPr>
              <a:spLocks noChangeArrowheads="1"/>
            </p:cNvSpPr>
            <p:nvPr/>
          </p:nvSpPr>
          <p:spPr bwMode="auto">
            <a:xfrm>
              <a:off x="5791200" y="4495800"/>
              <a:ext cx="1295400" cy="3048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err="1" smtClean="0">
                  <a:solidFill>
                    <a:schemeClr val="bg2"/>
                  </a:solidFill>
                  <a:latin typeface="Gill Sans"/>
                  <a:cs typeface="Gill Sans"/>
                </a:rPr>
                <a:t>flatMap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sp>
          <p:nvSpPr>
            <p:cNvPr id="75" name="Rectangle 74"/>
            <p:cNvSpPr>
              <a:spLocks noChangeArrowheads="1"/>
            </p:cNvSpPr>
            <p:nvPr/>
          </p:nvSpPr>
          <p:spPr bwMode="auto">
            <a:xfrm>
              <a:off x="5791200" y="4876800"/>
              <a:ext cx="1295400" cy="3048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err="1" smtClean="0">
                  <a:solidFill>
                    <a:schemeClr val="bg2"/>
                  </a:solidFill>
                  <a:latin typeface="Gill Sans"/>
                  <a:cs typeface="Gill Sans"/>
                </a:rPr>
                <a:t>reduceByKey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76" name="Elbow Connector 75"/>
            <p:cNvCxnSpPr>
              <a:stCxn id="73" idx="2"/>
            </p:cNvCxnSpPr>
            <p:nvPr/>
          </p:nvCxnSpPr>
          <p:spPr bwMode="auto">
            <a:xfrm rot="5400000">
              <a:off x="7410450" y="5314950"/>
              <a:ext cx="228600" cy="1028700"/>
            </a:xfrm>
            <a:prstGeom prst="bentConnector2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Elbow Connector 76"/>
            <p:cNvCxnSpPr>
              <a:stCxn id="75" idx="3"/>
              <a:endCxn id="73" idx="0"/>
            </p:cNvCxnSpPr>
            <p:nvPr/>
          </p:nvCxnSpPr>
          <p:spPr bwMode="auto">
            <a:xfrm>
              <a:off x="7086600" y="5029200"/>
              <a:ext cx="952500" cy="304800"/>
            </a:xfrm>
            <a:prstGeom prst="bentConnector2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11610221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4038600" y="20574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23" name="Rectangle 22"/>
          <p:cNvSpPr>
            <a:spLocks noChangeArrowheads="1"/>
          </p:cNvSpPr>
          <p:nvPr/>
        </p:nvSpPr>
        <p:spPr bwMode="auto">
          <a:xfrm>
            <a:off x="4038600" y="37338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33" name="Rectangle 32"/>
          <p:cNvSpPr>
            <a:spLocks noChangeArrowheads="1"/>
          </p:cNvSpPr>
          <p:nvPr/>
        </p:nvSpPr>
        <p:spPr bwMode="auto">
          <a:xfrm>
            <a:off x="4038600" y="54102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cxnSp>
        <p:nvCxnSpPr>
          <p:cNvPr id="37" name="Straight Arrow Connector 36"/>
          <p:cNvCxnSpPr>
            <a:stCxn id="33" idx="2"/>
            <a:endCxn id="52" idx="0"/>
          </p:cNvCxnSpPr>
          <p:nvPr/>
        </p:nvCxnSpPr>
        <p:spPr bwMode="auto">
          <a:xfrm>
            <a:off x="4610100" y="5715000"/>
            <a:ext cx="4425" cy="423446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4419600" y="613844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  <a:endParaRPr lang="en-US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4" name="Can 53"/>
          <p:cNvSpPr/>
          <p:nvPr/>
        </p:nvSpPr>
        <p:spPr bwMode="auto">
          <a:xfrm>
            <a:off x="838200" y="304800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56" name="Elbow Connector 55"/>
          <p:cNvCxnSpPr>
            <a:stCxn id="53" idx="2"/>
            <a:endCxn id="13" idx="1"/>
          </p:cNvCxnSpPr>
          <p:nvPr/>
        </p:nvCxnSpPr>
        <p:spPr bwMode="auto">
          <a:xfrm rot="16200000" flipH="1">
            <a:off x="2190750" y="361950"/>
            <a:ext cx="1066800" cy="26289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7" name="Can 56"/>
          <p:cNvSpPr/>
          <p:nvPr/>
        </p:nvSpPr>
        <p:spPr bwMode="auto">
          <a:xfrm>
            <a:off x="5638800" y="304800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58" name="Elbow Connector 57"/>
          <p:cNvCxnSpPr>
            <a:stCxn id="55" idx="2"/>
            <a:endCxn id="13" idx="3"/>
          </p:cNvCxnSpPr>
          <p:nvPr/>
        </p:nvCxnSpPr>
        <p:spPr bwMode="auto">
          <a:xfrm rot="5400000">
            <a:off x="5162550" y="1162050"/>
            <a:ext cx="1066800" cy="10287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3" name="Rectangle 52"/>
          <p:cNvSpPr>
            <a:spLocks noChangeArrowheads="1"/>
          </p:cNvSpPr>
          <p:nvPr/>
        </p:nvSpPr>
        <p:spPr bwMode="auto">
          <a:xfrm>
            <a:off x="533400" y="762000"/>
            <a:ext cx="17526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Adjacency Lists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55" name="Rectangle 54"/>
          <p:cNvSpPr>
            <a:spLocks noChangeArrowheads="1"/>
          </p:cNvSpPr>
          <p:nvPr/>
        </p:nvSpPr>
        <p:spPr bwMode="auto">
          <a:xfrm>
            <a:off x="5334000" y="762000"/>
            <a:ext cx="17526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PageRank vector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cxnSp>
        <p:nvCxnSpPr>
          <p:cNvPr id="59" name="Elbow Connector 58"/>
          <p:cNvCxnSpPr>
            <a:stCxn id="53" idx="2"/>
            <a:endCxn id="23" idx="1"/>
          </p:cNvCxnSpPr>
          <p:nvPr/>
        </p:nvCxnSpPr>
        <p:spPr bwMode="auto">
          <a:xfrm rot="16200000" flipH="1">
            <a:off x="1352550" y="1200150"/>
            <a:ext cx="2743200" cy="26289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0" name="Elbow Connector 59"/>
          <p:cNvCxnSpPr>
            <a:stCxn id="53" idx="2"/>
            <a:endCxn id="33" idx="1"/>
          </p:cNvCxnSpPr>
          <p:nvPr/>
        </p:nvCxnSpPr>
        <p:spPr bwMode="auto">
          <a:xfrm rot="16200000" flipH="1">
            <a:off x="514350" y="2038350"/>
            <a:ext cx="4419600" cy="26289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1" name="Rectangle 60"/>
          <p:cNvSpPr>
            <a:spLocks noChangeArrowheads="1"/>
          </p:cNvSpPr>
          <p:nvPr/>
        </p:nvSpPr>
        <p:spPr bwMode="auto">
          <a:xfrm>
            <a:off x="5334000" y="3276600"/>
            <a:ext cx="17526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PageRank vector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65" name="Rectangle 64"/>
          <p:cNvSpPr>
            <a:spLocks noChangeArrowheads="1"/>
          </p:cNvSpPr>
          <p:nvPr/>
        </p:nvSpPr>
        <p:spPr bwMode="auto">
          <a:xfrm>
            <a:off x="3962400" y="2438400"/>
            <a:ext cx="1295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err="1" smtClean="0">
                <a:solidFill>
                  <a:schemeClr val="bg2"/>
                </a:solidFill>
                <a:latin typeface="Gill Sans"/>
                <a:cs typeface="Gill Sans"/>
              </a:rPr>
              <a:t>flatMap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66" name="Rectangle 65"/>
          <p:cNvSpPr>
            <a:spLocks noChangeArrowheads="1"/>
          </p:cNvSpPr>
          <p:nvPr/>
        </p:nvSpPr>
        <p:spPr bwMode="auto">
          <a:xfrm>
            <a:off x="3962400" y="2819400"/>
            <a:ext cx="1295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err="1" smtClean="0">
                <a:solidFill>
                  <a:schemeClr val="bg2"/>
                </a:solidFill>
                <a:latin typeface="Gill Sans"/>
                <a:cs typeface="Gill Sans"/>
              </a:rPr>
              <a:t>reduceByKey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cxnSp>
        <p:nvCxnSpPr>
          <p:cNvPr id="70" name="Elbow Connector 69"/>
          <p:cNvCxnSpPr>
            <a:stCxn id="61" idx="2"/>
            <a:endCxn id="23" idx="3"/>
          </p:cNvCxnSpPr>
          <p:nvPr/>
        </p:nvCxnSpPr>
        <p:spPr bwMode="auto">
          <a:xfrm rot="5400000">
            <a:off x="5581650" y="3257550"/>
            <a:ext cx="228600" cy="10287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1" name="Elbow Connector 70"/>
          <p:cNvCxnSpPr>
            <a:stCxn id="66" idx="3"/>
            <a:endCxn id="61" idx="0"/>
          </p:cNvCxnSpPr>
          <p:nvPr/>
        </p:nvCxnSpPr>
        <p:spPr bwMode="auto">
          <a:xfrm>
            <a:off x="5257800" y="2971800"/>
            <a:ext cx="952500" cy="3048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78" name="Group 77"/>
          <p:cNvGrpSpPr/>
          <p:nvPr/>
        </p:nvGrpSpPr>
        <p:grpSpPr>
          <a:xfrm>
            <a:off x="3962400" y="4114800"/>
            <a:ext cx="3124200" cy="1447800"/>
            <a:chOff x="5791200" y="4495800"/>
            <a:chExt cx="3124200" cy="1447800"/>
          </a:xfrm>
        </p:grpSpPr>
        <p:sp>
          <p:nvSpPr>
            <p:cNvPr id="73" name="Rectangle 72"/>
            <p:cNvSpPr>
              <a:spLocks noChangeArrowheads="1"/>
            </p:cNvSpPr>
            <p:nvPr/>
          </p:nvSpPr>
          <p:spPr bwMode="auto">
            <a:xfrm>
              <a:off x="7162800" y="53340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smtClean="0">
                  <a:solidFill>
                    <a:schemeClr val="bg2"/>
                  </a:solidFill>
                  <a:latin typeface="Gill Sans"/>
                  <a:cs typeface="Gill Sans"/>
                </a:rPr>
                <a:t>PageRank vector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sp>
          <p:nvSpPr>
            <p:cNvPr id="74" name="Rectangle 73"/>
            <p:cNvSpPr>
              <a:spLocks noChangeArrowheads="1"/>
            </p:cNvSpPr>
            <p:nvPr/>
          </p:nvSpPr>
          <p:spPr bwMode="auto">
            <a:xfrm>
              <a:off x="5791200" y="4495800"/>
              <a:ext cx="1295400" cy="3048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err="1" smtClean="0">
                  <a:solidFill>
                    <a:schemeClr val="bg2"/>
                  </a:solidFill>
                  <a:latin typeface="Gill Sans"/>
                  <a:cs typeface="Gill Sans"/>
                </a:rPr>
                <a:t>flatMap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sp>
          <p:nvSpPr>
            <p:cNvPr id="75" name="Rectangle 74"/>
            <p:cNvSpPr>
              <a:spLocks noChangeArrowheads="1"/>
            </p:cNvSpPr>
            <p:nvPr/>
          </p:nvSpPr>
          <p:spPr bwMode="auto">
            <a:xfrm>
              <a:off x="5791200" y="4876800"/>
              <a:ext cx="1295400" cy="3048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err="1" smtClean="0">
                  <a:solidFill>
                    <a:schemeClr val="bg2"/>
                  </a:solidFill>
                  <a:latin typeface="Gill Sans"/>
                  <a:cs typeface="Gill Sans"/>
                </a:rPr>
                <a:t>reduceByKey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76" name="Elbow Connector 75"/>
            <p:cNvCxnSpPr>
              <a:stCxn id="73" idx="2"/>
            </p:cNvCxnSpPr>
            <p:nvPr/>
          </p:nvCxnSpPr>
          <p:spPr bwMode="auto">
            <a:xfrm rot="5400000">
              <a:off x="7410450" y="5314950"/>
              <a:ext cx="228600" cy="1028700"/>
            </a:xfrm>
            <a:prstGeom prst="bentConnector2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Elbow Connector 76"/>
            <p:cNvCxnSpPr>
              <a:stCxn id="75" idx="3"/>
              <a:endCxn id="73" idx="0"/>
            </p:cNvCxnSpPr>
            <p:nvPr/>
          </p:nvCxnSpPr>
          <p:spPr bwMode="auto">
            <a:xfrm>
              <a:off x="7086600" y="5029200"/>
              <a:ext cx="952500" cy="304800"/>
            </a:xfrm>
            <a:prstGeom prst="bentConnector2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6" name="TextBox 25"/>
          <p:cNvSpPr txBox="1"/>
          <p:nvPr/>
        </p:nvSpPr>
        <p:spPr>
          <a:xfrm>
            <a:off x="1449751" y="1154668"/>
            <a:ext cx="83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800" b="0" dirty="0" smtClean="0">
                <a:solidFill>
                  <a:srgbClr val="000000"/>
                </a:solidFill>
                <a:latin typeface="Gill Sans"/>
                <a:cs typeface="Gill Sans"/>
              </a:rPr>
              <a:t>Cache!</a:t>
            </a:r>
            <a:endParaRPr lang="en-US" sz="18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52816327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MapReduce vs. Spark</a:t>
            </a:r>
            <a:endParaRPr lang="en-US" dirty="0"/>
          </a:p>
        </p:txBody>
      </p:sp>
      <p:pic>
        <p:nvPicPr>
          <p:cNvPr id="3" name="Picture 2" descr="PageRank-Spark-vs-MR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409700"/>
            <a:ext cx="6400800" cy="4457700"/>
          </a:xfrm>
          <a:prstGeom prst="rect">
            <a:avLst/>
          </a:prstGeom>
        </p:spPr>
      </p:pic>
      <p:sp>
        <p:nvSpPr>
          <p:cNvPr id="23" name="TextBox 3"/>
          <p:cNvSpPr txBox="1">
            <a:spLocks noChangeArrowheads="1"/>
          </p:cNvSpPr>
          <p:nvPr/>
        </p:nvSpPr>
        <p:spPr bwMode="auto">
          <a:xfrm>
            <a:off x="0" y="6611938"/>
            <a:ext cx="80010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</a:t>
            </a:r>
            <a:r>
              <a:rPr lang="en-US" sz="1000" b="0" dirty="0" smtClean="0">
                <a:solidFill>
                  <a:schemeClr val="bg1"/>
                </a:solidFill>
              </a:rPr>
              <a:t>: http</a:t>
            </a:r>
            <a:r>
              <a:rPr lang="en-US" sz="1000" b="0" dirty="0">
                <a:solidFill>
                  <a:schemeClr val="bg1"/>
                </a:solidFill>
              </a:rPr>
              <a:t>://</a:t>
            </a:r>
            <a:r>
              <a:rPr lang="en-US" sz="1000" b="0" dirty="0" err="1">
                <a:solidFill>
                  <a:schemeClr val="bg1"/>
                </a:solidFill>
              </a:rPr>
              <a:t>ampcamp.berkeley.edu</a:t>
            </a:r>
            <a:r>
              <a:rPr lang="en-US" sz="1000" b="0" dirty="0">
                <a:solidFill>
                  <a:schemeClr val="bg1"/>
                </a:solidFill>
              </a:rPr>
              <a:t>/</a:t>
            </a:r>
            <a:r>
              <a:rPr lang="en-US" sz="1000" b="0" dirty="0" err="1">
                <a:solidFill>
                  <a:schemeClr val="bg1"/>
                </a:solidFill>
              </a:rPr>
              <a:t>wp</a:t>
            </a:r>
            <a:r>
              <a:rPr lang="en-US" sz="1000" b="0" dirty="0">
                <a:solidFill>
                  <a:schemeClr val="bg1"/>
                </a:solidFill>
              </a:rPr>
              <a:t>-content/uploads/2012/06/matei-zaharia-part-2-amp-camp-2012-standalone-programs.pdf</a:t>
            </a:r>
          </a:p>
        </p:txBody>
      </p:sp>
    </p:spTree>
    <p:extLst>
      <p:ext uri="{BB962C8B-B14F-4D97-AF65-F5344CB8AC3E}">
        <p14:creationId xmlns:p14="http://schemas.microsoft.com/office/powerpoint/2010/main" val="170647553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Rectangle 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smtClean="0"/>
              <a:t>Multiple Iterations Needed</a:t>
            </a:r>
          </a:p>
        </p:txBody>
      </p:sp>
      <p:sp>
        <p:nvSpPr>
          <p:cNvPr id="92163" name="Rectangle 2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 smtClean="0"/>
              <a:t>Each MapReduce iteration advances the “frontier” by one hop</a:t>
            </a:r>
          </a:p>
          <a:p>
            <a:pPr lvl="1"/>
            <a:r>
              <a:rPr lang="en-GB" dirty="0" smtClean="0"/>
              <a:t>Subsequent iterations include more and more reachable nodes as frontier expands</a:t>
            </a:r>
          </a:p>
          <a:p>
            <a:pPr lvl="1"/>
            <a:r>
              <a:rPr lang="en-GB" dirty="0" smtClean="0"/>
              <a:t>Multiple iterations are needed to explore entire graph</a:t>
            </a:r>
          </a:p>
          <a:p>
            <a:r>
              <a:rPr lang="en-GB" dirty="0" smtClean="0"/>
              <a:t>Preserving graph structure:</a:t>
            </a:r>
          </a:p>
          <a:p>
            <a:pPr lvl="1"/>
            <a:r>
              <a:rPr lang="en-GB" dirty="0" smtClean="0"/>
              <a:t>Problem: Where did the adjacency list go?</a:t>
            </a:r>
          </a:p>
          <a:p>
            <a:pPr lvl="1"/>
            <a:r>
              <a:rPr lang="en-GB" dirty="0" smtClean="0"/>
              <a:t>Solution: mapper emits (</a:t>
            </a:r>
            <a:r>
              <a:rPr lang="en-GB" i="1" dirty="0" smtClean="0"/>
              <a:t>n</a:t>
            </a:r>
            <a:r>
              <a:rPr lang="en-GB" dirty="0" smtClean="0"/>
              <a:t>, adjacency list) as well</a:t>
            </a:r>
          </a:p>
        </p:txBody>
      </p:sp>
      <p:sp>
        <p:nvSpPr>
          <p:cNvPr id="4" name="TextBox 3"/>
          <p:cNvSpPr txBox="1"/>
          <p:nvPr/>
        </p:nvSpPr>
        <p:spPr>
          <a:xfrm rot="20517061">
            <a:off x="4910991" y="3745204"/>
            <a:ext cx="26161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Ugh! This is ugly!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135261485"/>
      </p:ext>
    </p:extLst>
  </p:cSld>
  <p:clrMapOvr>
    <a:masterClrMapping/>
  </p:clrMapOvr>
  <p:transition xmlns:p14="http://schemas.microsoft.com/office/powerpoint/2010/main" spd="med"/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Spark to the Rescue!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Java verbosity</a:t>
            </a:r>
          </a:p>
          <a:p>
            <a:r>
              <a:rPr lang="en-US" dirty="0" smtClean="0"/>
              <a:t>Hadoop task startup time</a:t>
            </a:r>
          </a:p>
          <a:p>
            <a:r>
              <a:rPr lang="en-US" dirty="0" smtClean="0"/>
              <a:t>Stragglers</a:t>
            </a:r>
          </a:p>
          <a:p>
            <a:r>
              <a:rPr lang="en-US" dirty="0" smtClean="0"/>
              <a:t>Needless graph shuffling</a:t>
            </a:r>
          </a:p>
          <a:p>
            <a:r>
              <a:rPr lang="en-US" dirty="0" err="1" smtClean="0"/>
              <a:t>Checkpointing</a:t>
            </a:r>
            <a:r>
              <a:rPr lang="en-US" dirty="0" smtClean="0"/>
              <a:t> at each iteration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 rot="21013891">
            <a:off x="5181799" y="5722911"/>
            <a:ext cx="362931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FF0000"/>
                </a:solidFill>
                <a:latin typeface="Gill Sans"/>
                <a:cs typeface="Gill Sans"/>
              </a:rPr>
              <a:t>What have we fixed?</a:t>
            </a:r>
            <a:endParaRPr lang="en-US" sz="32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28907501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4038600" y="20574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23" name="Rectangle 22"/>
          <p:cNvSpPr>
            <a:spLocks noChangeArrowheads="1"/>
          </p:cNvSpPr>
          <p:nvPr/>
        </p:nvSpPr>
        <p:spPr bwMode="auto">
          <a:xfrm>
            <a:off x="4038600" y="37338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33" name="Rectangle 32"/>
          <p:cNvSpPr>
            <a:spLocks noChangeArrowheads="1"/>
          </p:cNvSpPr>
          <p:nvPr/>
        </p:nvSpPr>
        <p:spPr bwMode="auto">
          <a:xfrm>
            <a:off x="4038600" y="54102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cxnSp>
        <p:nvCxnSpPr>
          <p:cNvPr id="37" name="Straight Arrow Connector 36"/>
          <p:cNvCxnSpPr>
            <a:stCxn id="33" idx="2"/>
            <a:endCxn id="52" idx="0"/>
          </p:cNvCxnSpPr>
          <p:nvPr/>
        </p:nvCxnSpPr>
        <p:spPr bwMode="auto">
          <a:xfrm>
            <a:off x="4610100" y="5715000"/>
            <a:ext cx="4425" cy="423446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4419600" y="613844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  <a:endParaRPr lang="en-US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4" name="Can 53"/>
          <p:cNvSpPr/>
          <p:nvPr/>
        </p:nvSpPr>
        <p:spPr bwMode="auto">
          <a:xfrm>
            <a:off x="838200" y="304800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56" name="Elbow Connector 55"/>
          <p:cNvCxnSpPr>
            <a:stCxn id="53" idx="2"/>
            <a:endCxn id="13" idx="1"/>
          </p:cNvCxnSpPr>
          <p:nvPr/>
        </p:nvCxnSpPr>
        <p:spPr bwMode="auto">
          <a:xfrm rot="16200000" flipH="1">
            <a:off x="2190750" y="361950"/>
            <a:ext cx="1066800" cy="26289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7" name="Can 56"/>
          <p:cNvSpPr/>
          <p:nvPr/>
        </p:nvSpPr>
        <p:spPr bwMode="auto">
          <a:xfrm>
            <a:off x="5638800" y="304800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58" name="Elbow Connector 57"/>
          <p:cNvCxnSpPr>
            <a:stCxn id="55" idx="2"/>
            <a:endCxn id="13" idx="3"/>
          </p:cNvCxnSpPr>
          <p:nvPr/>
        </p:nvCxnSpPr>
        <p:spPr bwMode="auto">
          <a:xfrm rot="5400000">
            <a:off x="5162550" y="1162050"/>
            <a:ext cx="1066800" cy="10287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3" name="Rectangle 52"/>
          <p:cNvSpPr>
            <a:spLocks noChangeArrowheads="1"/>
          </p:cNvSpPr>
          <p:nvPr/>
        </p:nvSpPr>
        <p:spPr bwMode="auto">
          <a:xfrm>
            <a:off x="533400" y="762000"/>
            <a:ext cx="17526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Adjacency Lists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55" name="Rectangle 54"/>
          <p:cNvSpPr>
            <a:spLocks noChangeArrowheads="1"/>
          </p:cNvSpPr>
          <p:nvPr/>
        </p:nvSpPr>
        <p:spPr bwMode="auto">
          <a:xfrm>
            <a:off x="5334000" y="762000"/>
            <a:ext cx="17526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PageRank vector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cxnSp>
        <p:nvCxnSpPr>
          <p:cNvPr id="59" name="Elbow Connector 58"/>
          <p:cNvCxnSpPr>
            <a:stCxn id="53" idx="2"/>
            <a:endCxn id="23" idx="1"/>
          </p:cNvCxnSpPr>
          <p:nvPr/>
        </p:nvCxnSpPr>
        <p:spPr bwMode="auto">
          <a:xfrm rot="16200000" flipH="1">
            <a:off x="1352550" y="1200150"/>
            <a:ext cx="2743200" cy="26289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0" name="Elbow Connector 59"/>
          <p:cNvCxnSpPr>
            <a:stCxn id="53" idx="2"/>
            <a:endCxn id="33" idx="1"/>
          </p:cNvCxnSpPr>
          <p:nvPr/>
        </p:nvCxnSpPr>
        <p:spPr bwMode="auto">
          <a:xfrm rot="16200000" flipH="1">
            <a:off x="514350" y="2038350"/>
            <a:ext cx="4419600" cy="26289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1" name="Rectangle 60"/>
          <p:cNvSpPr>
            <a:spLocks noChangeArrowheads="1"/>
          </p:cNvSpPr>
          <p:nvPr/>
        </p:nvSpPr>
        <p:spPr bwMode="auto">
          <a:xfrm>
            <a:off x="5334000" y="3276600"/>
            <a:ext cx="17526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PageRank vector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65" name="Rectangle 64"/>
          <p:cNvSpPr>
            <a:spLocks noChangeArrowheads="1"/>
          </p:cNvSpPr>
          <p:nvPr/>
        </p:nvSpPr>
        <p:spPr bwMode="auto">
          <a:xfrm>
            <a:off x="3962400" y="2438400"/>
            <a:ext cx="1295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err="1" smtClean="0">
                <a:solidFill>
                  <a:schemeClr val="bg2"/>
                </a:solidFill>
                <a:latin typeface="Gill Sans"/>
                <a:cs typeface="Gill Sans"/>
              </a:rPr>
              <a:t>flatMap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66" name="Rectangle 65"/>
          <p:cNvSpPr>
            <a:spLocks noChangeArrowheads="1"/>
          </p:cNvSpPr>
          <p:nvPr/>
        </p:nvSpPr>
        <p:spPr bwMode="auto">
          <a:xfrm>
            <a:off x="3962400" y="2819400"/>
            <a:ext cx="1295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err="1" smtClean="0">
                <a:solidFill>
                  <a:schemeClr val="bg2"/>
                </a:solidFill>
                <a:latin typeface="Gill Sans"/>
                <a:cs typeface="Gill Sans"/>
              </a:rPr>
              <a:t>reduceByKey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cxnSp>
        <p:nvCxnSpPr>
          <p:cNvPr id="70" name="Elbow Connector 69"/>
          <p:cNvCxnSpPr>
            <a:stCxn id="61" idx="2"/>
            <a:endCxn id="23" idx="3"/>
          </p:cNvCxnSpPr>
          <p:nvPr/>
        </p:nvCxnSpPr>
        <p:spPr bwMode="auto">
          <a:xfrm rot="5400000">
            <a:off x="5581650" y="3257550"/>
            <a:ext cx="228600" cy="10287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1" name="Elbow Connector 70"/>
          <p:cNvCxnSpPr>
            <a:stCxn id="66" idx="3"/>
            <a:endCxn id="61" idx="0"/>
          </p:cNvCxnSpPr>
          <p:nvPr/>
        </p:nvCxnSpPr>
        <p:spPr bwMode="auto">
          <a:xfrm>
            <a:off x="5257800" y="2971800"/>
            <a:ext cx="952500" cy="3048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78" name="Group 77"/>
          <p:cNvGrpSpPr/>
          <p:nvPr/>
        </p:nvGrpSpPr>
        <p:grpSpPr>
          <a:xfrm>
            <a:off x="3962400" y="4114800"/>
            <a:ext cx="3124200" cy="1447800"/>
            <a:chOff x="5791200" y="4495800"/>
            <a:chExt cx="3124200" cy="1447800"/>
          </a:xfrm>
        </p:grpSpPr>
        <p:sp>
          <p:nvSpPr>
            <p:cNvPr id="73" name="Rectangle 72"/>
            <p:cNvSpPr>
              <a:spLocks noChangeArrowheads="1"/>
            </p:cNvSpPr>
            <p:nvPr/>
          </p:nvSpPr>
          <p:spPr bwMode="auto">
            <a:xfrm>
              <a:off x="7162800" y="53340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smtClean="0">
                  <a:solidFill>
                    <a:schemeClr val="bg2"/>
                  </a:solidFill>
                  <a:latin typeface="Gill Sans"/>
                  <a:cs typeface="Gill Sans"/>
                </a:rPr>
                <a:t>PageRank vector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sp>
          <p:nvSpPr>
            <p:cNvPr id="74" name="Rectangle 73"/>
            <p:cNvSpPr>
              <a:spLocks noChangeArrowheads="1"/>
            </p:cNvSpPr>
            <p:nvPr/>
          </p:nvSpPr>
          <p:spPr bwMode="auto">
            <a:xfrm>
              <a:off x="5791200" y="4495800"/>
              <a:ext cx="1295400" cy="3048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err="1" smtClean="0">
                  <a:solidFill>
                    <a:schemeClr val="bg2"/>
                  </a:solidFill>
                  <a:latin typeface="Gill Sans"/>
                  <a:cs typeface="Gill Sans"/>
                </a:rPr>
                <a:t>flatMap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sp>
          <p:nvSpPr>
            <p:cNvPr id="75" name="Rectangle 74"/>
            <p:cNvSpPr>
              <a:spLocks noChangeArrowheads="1"/>
            </p:cNvSpPr>
            <p:nvPr/>
          </p:nvSpPr>
          <p:spPr bwMode="auto">
            <a:xfrm>
              <a:off x="5791200" y="4876800"/>
              <a:ext cx="1295400" cy="3048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err="1" smtClean="0">
                  <a:solidFill>
                    <a:schemeClr val="bg2"/>
                  </a:solidFill>
                  <a:latin typeface="Gill Sans"/>
                  <a:cs typeface="Gill Sans"/>
                </a:rPr>
                <a:t>reduceByKey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76" name="Elbow Connector 75"/>
            <p:cNvCxnSpPr>
              <a:stCxn id="73" idx="2"/>
            </p:cNvCxnSpPr>
            <p:nvPr/>
          </p:nvCxnSpPr>
          <p:spPr bwMode="auto">
            <a:xfrm rot="5400000">
              <a:off x="7410450" y="5314950"/>
              <a:ext cx="228600" cy="1028700"/>
            </a:xfrm>
            <a:prstGeom prst="bentConnector2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Elbow Connector 76"/>
            <p:cNvCxnSpPr>
              <a:stCxn id="75" idx="3"/>
              <a:endCxn id="73" idx="0"/>
            </p:cNvCxnSpPr>
            <p:nvPr/>
          </p:nvCxnSpPr>
          <p:spPr bwMode="auto">
            <a:xfrm>
              <a:off x="7086600" y="5029200"/>
              <a:ext cx="952500" cy="304800"/>
            </a:xfrm>
            <a:prstGeom prst="bentConnector2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6" name="TextBox 25"/>
          <p:cNvSpPr txBox="1"/>
          <p:nvPr/>
        </p:nvSpPr>
        <p:spPr>
          <a:xfrm>
            <a:off x="1449751" y="1154668"/>
            <a:ext cx="83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800" b="0" dirty="0" smtClean="0">
                <a:solidFill>
                  <a:srgbClr val="000000"/>
                </a:solidFill>
                <a:latin typeface="Gill Sans"/>
                <a:cs typeface="Gill Sans"/>
              </a:rPr>
              <a:t>Cache!</a:t>
            </a:r>
            <a:endParaRPr lang="en-US" sz="18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7" name="TextBox 26"/>
          <p:cNvSpPr txBox="1"/>
          <p:nvPr/>
        </p:nvSpPr>
        <p:spPr>
          <a:xfrm rot="21149205">
            <a:off x="1992469" y="3010262"/>
            <a:ext cx="528882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FF0000"/>
                </a:solidFill>
                <a:latin typeface="Gill Sans"/>
                <a:cs typeface="Gill Sans"/>
              </a:rPr>
              <a:t>Still not particularly satisfying?</a:t>
            </a:r>
            <a:endParaRPr lang="en-US" sz="32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46542935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old_radio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62001" y="-21434"/>
            <a:ext cx="10827967" cy="7031834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4267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https://</a:t>
            </a:r>
            <a:r>
              <a:rPr lang="en-US" sz="1000" b="0" dirty="0" err="1">
                <a:solidFill>
                  <a:srgbClr val="FFFFFF"/>
                </a:solidFill>
              </a:rPr>
              <a:t>www.flickr.com</a:t>
            </a:r>
            <a:r>
              <a:rPr lang="en-US" sz="1000" b="0" dirty="0">
                <a:solidFill>
                  <a:srgbClr val="FFFFFF"/>
                </a:solidFill>
              </a:rPr>
              <a:t>/photos/</a:t>
            </a:r>
            <a:r>
              <a:rPr lang="en-US" sz="1000" b="0" dirty="0" err="1">
                <a:solidFill>
                  <a:srgbClr val="FFFFFF"/>
                </a:solidFill>
              </a:rPr>
              <a:t>smuzz</a:t>
            </a:r>
            <a:r>
              <a:rPr lang="en-US" sz="1000" b="0" dirty="0">
                <a:solidFill>
                  <a:srgbClr val="FFFFFF"/>
                </a:solidFill>
              </a:rPr>
              <a:t>/4350039327/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848252" y="5562600"/>
            <a:ext cx="299094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 smtClean="0">
                <a:latin typeface="Gill Sans"/>
                <a:cs typeface="Gill Sans"/>
              </a:rPr>
              <a:t>Stay Tuned!</a:t>
            </a:r>
            <a:endParaRPr lang="en-US" sz="360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41010508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itennoj_honbo_garden06s320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550688" y="0"/>
            <a:ext cx="10245376" cy="6857999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(Japanese rock garden)</a:t>
            </a:r>
            <a:endParaRPr lang="en-US" sz="1000" b="0" dirty="0">
              <a:solidFill>
                <a:srgbClr val="FFFFFF"/>
              </a:solidFill>
            </a:endParaRPr>
          </a:p>
        </p:txBody>
      </p:sp>
      <p:sp>
        <p:nvSpPr>
          <p:cNvPr id="6" name="Title 3"/>
          <p:cNvSpPr txBox="1">
            <a:spLocks/>
          </p:cNvSpPr>
          <p:nvPr/>
        </p:nvSpPr>
        <p:spPr>
          <a:xfrm>
            <a:off x="0" y="2476500"/>
            <a:ext cx="9144000" cy="10287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 baseline="0">
                <a:solidFill>
                  <a:schemeClr val="bg1"/>
                </a:solidFill>
                <a:latin typeface="Gill Sans"/>
                <a:ea typeface="+mj-ea"/>
                <a:cs typeface="Gill San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5pPr>
            <a:lvl6pPr marL="45713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6pPr>
            <a:lvl7pPr marL="91425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7pPr>
            <a:lvl8pPr marL="137139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8pPr>
            <a:lvl9pPr marL="182851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9pPr>
          </a:lstStyle>
          <a:p>
            <a:pPr algn="ctr"/>
            <a:r>
              <a:rPr lang="en-US" sz="7200" b="0" dirty="0" smtClean="0">
                <a:solidFill>
                  <a:schemeClr val="tx1"/>
                </a:solidFill>
              </a:rPr>
              <a:t>Questions?</a:t>
            </a:r>
            <a:endParaRPr lang="en-US" sz="7200" b="0" dirty="0">
              <a:solidFill>
                <a:schemeClr val="tx1"/>
              </a:solidFill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-533400" y="5867400"/>
            <a:ext cx="102108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800" b="0" kern="0" dirty="0" smtClean="0">
                <a:latin typeface="Gill Sans"/>
                <a:ea typeface="+mj-ea"/>
                <a:cs typeface="Gill Sans"/>
              </a:rPr>
              <a:t>Remember: Assignment 4 due next Tuesday at 8:30am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8542573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Implementation Practicalities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4267200" y="372745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reduce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4267200" y="304165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</a:p>
        </p:txBody>
      </p:sp>
      <p:sp>
        <p:nvSpPr>
          <p:cNvPr id="7" name="Can 6"/>
          <p:cNvSpPr/>
          <p:nvPr/>
        </p:nvSpPr>
        <p:spPr bwMode="auto">
          <a:xfrm>
            <a:off x="4267200" y="1593850"/>
            <a:ext cx="1143000" cy="7620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sp>
        <p:nvSpPr>
          <p:cNvPr id="8" name="Can 7"/>
          <p:cNvSpPr/>
          <p:nvPr/>
        </p:nvSpPr>
        <p:spPr bwMode="auto">
          <a:xfrm>
            <a:off x="4267200" y="5022850"/>
            <a:ext cx="1143000" cy="7620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9" name="Straight Arrow Connector 8"/>
          <p:cNvCxnSpPr>
            <a:stCxn id="7" idx="3"/>
            <a:endCxn id="6" idx="0"/>
          </p:cNvCxnSpPr>
          <p:nvPr/>
        </p:nvCxnSpPr>
        <p:spPr bwMode="auto">
          <a:xfrm>
            <a:off x="4838700" y="2355850"/>
            <a:ext cx="0" cy="685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5" idx="2"/>
            <a:endCxn id="8" idx="1"/>
          </p:cNvCxnSpPr>
          <p:nvPr/>
        </p:nvCxnSpPr>
        <p:spPr bwMode="auto">
          <a:xfrm>
            <a:off x="4838700" y="4337050"/>
            <a:ext cx="0" cy="685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Elbow Connector 10"/>
          <p:cNvCxnSpPr>
            <a:stCxn id="8" idx="3"/>
            <a:endCxn id="6" idx="0"/>
          </p:cNvCxnSpPr>
          <p:nvPr/>
        </p:nvCxnSpPr>
        <p:spPr bwMode="auto">
          <a:xfrm rot="5400000" flipH="1">
            <a:off x="3467100" y="4413250"/>
            <a:ext cx="2743200" cy="12700"/>
          </a:xfrm>
          <a:prstGeom prst="bentConnector5">
            <a:avLst>
              <a:gd name="adj1" fmla="val -17696"/>
              <a:gd name="adj2" fmla="val 14390520"/>
              <a:gd name="adj3" fmla="val 115095"/>
            </a:avLst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2133600" y="3962400"/>
            <a:ext cx="1752600" cy="8382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Convergence?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05454009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19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rowd_in_HK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60832" y="1"/>
            <a:ext cx="10314432" cy="6858000"/>
          </a:xfrm>
          <a:prstGeom prst="rect">
            <a:avLst/>
          </a:prstGeom>
        </p:spPr>
      </p:pic>
      <p:sp>
        <p:nvSpPr>
          <p:cNvPr id="7" name="Title 6"/>
          <p:cNvSpPr>
            <a:spLocks noGrp="1"/>
          </p:cNvSpPr>
          <p:nvPr>
            <p:ph type="title"/>
          </p:nvPr>
        </p:nvSpPr>
        <p:spPr>
          <a:xfrm>
            <a:off x="2743200" y="4305300"/>
            <a:ext cx="5943600" cy="1028700"/>
          </a:xfrm>
        </p:spPr>
        <p:txBody>
          <a:bodyPr/>
          <a:lstStyle/>
          <a:p>
            <a:r>
              <a:rPr lang="en-US" dirty="0" smtClean="0"/>
              <a:t>Application: Social Search</a:t>
            </a:r>
            <a:endParaRPr lang="en-US" dirty="0"/>
          </a:p>
        </p:txBody>
      </p:sp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(Crowd)</a:t>
            </a:r>
            <a:endParaRPr lang="en-US" sz="1000" b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798555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Social Search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When searching, how to rank friends named “John”?</a:t>
            </a:r>
          </a:p>
          <a:p>
            <a:pPr lvl="1"/>
            <a:r>
              <a:rPr lang="en-US" dirty="0" smtClean="0"/>
              <a:t>Assume undirected graphs</a:t>
            </a:r>
          </a:p>
          <a:p>
            <a:pPr lvl="1"/>
            <a:r>
              <a:rPr lang="en-US" dirty="0" smtClean="0"/>
              <a:t>Rank matches by distance to user</a:t>
            </a:r>
          </a:p>
          <a:p>
            <a:r>
              <a:rPr lang="en-US" dirty="0" smtClean="0"/>
              <a:t>Naïve implementations:</a:t>
            </a:r>
          </a:p>
          <a:p>
            <a:pPr lvl="1"/>
            <a:r>
              <a:rPr lang="en-US" dirty="0" err="1" smtClean="0"/>
              <a:t>Precompute</a:t>
            </a:r>
            <a:r>
              <a:rPr lang="en-US" dirty="0" smtClean="0"/>
              <a:t> all-pairs distances</a:t>
            </a:r>
          </a:p>
          <a:p>
            <a:pPr lvl="1"/>
            <a:r>
              <a:rPr lang="en-US" dirty="0" smtClean="0"/>
              <a:t>Compute distances at query time</a:t>
            </a:r>
          </a:p>
          <a:p>
            <a:r>
              <a:rPr lang="en-US" dirty="0" smtClean="0"/>
              <a:t>Can we do better?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2563341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All-Pairs?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Floyd-</a:t>
            </a:r>
            <a:r>
              <a:rPr lang="en-US" dirty="0" err="1"/>
              <a:t>Warshall</a:t>
            </a:r>
            <a:r>
              <a:rPr lang="en-US" dirty="0"/>
              <a:t> </a:t>
            </a:r>
            <a:r>
              <a:rPr lang="en-US" dirty="0" smtClean="0"/>
              <a:t>Algorithm: difficult to MapReduce-</a:t>
            </a:r>
            <a:r>
              <a:rPr lang="en-US" dirty="0" err="1" smtClean="0"/>
              <a:t>ify</a:t>
            </a:r>
            <a:r>
              <a:rPr lang="en-US" dirty="0" smtClean="0"/>
              <a:t>…</a:t>
            </a:r>
          </a:p>
          <a:p>
            <a:r>
              <a:rPr lang="en-US" dirty="0" smtClean="0"/>
              <a:t>Multiple-source shortest paths in MapReduce: run multiple parallel BFS </a:t>
            </a:r>
            <a:r>
              <a:rPr lang="en-US" i="1" dirty="0" smtClean="0"/>
              <a:t>simultaneously</a:t>
            </a:r>
          </a:p>
          <a:p>
            <a:pPr lvl="1"/>
            <a:r>
              <a:rPr lang="en-US" dirty="0" smtClean="0"/>
              <a:t>Assume source nodes {</a:t>
            </a:r>
            <a:r>
              <a:rPr lang="en-US" i="1" dirty="0" smtClean="0"/>
              <a:t>s</a:t>
            </a:r>
            <a:r>
              <a:rPr lang="en-US" i="1" baseline="-25000" dirty="0" smtClean="0"/>
              <a:t>0</a:t>
            </a:r>
            <a:r>
              <a:rPr lang="en-US" dirty="0" smtClean="0"/>
              <a:t>, </a:t>
            </a:r>
            <a:r>
              <a:rPr lang="en-US" i="1" dirty="0" smtClean="0"/>
              <a:t>s</a:t>
            </a:r>
            <a:r>
              <a:rPr lang="en-US" i="1" baseline="-25000" dirty="0" smtClean="0"/>
              <a:t>1</a:t>
            </a:r>
            <a:r>
              <a:rPr lang="en-US" dirty="0" smtClean="0"/>
              <a:t>, … </a:t>
            </a:r>
            <a:r>
              <a:rPr lang="en-US" i="1" dirty="0" smtClean="0"/>
              <a:t>s</a:t>
            </a:r>
            <a:r>
              <a:rPr lang="en-US" i="1" baseline="-25000" dirty="0" smtClean="0"/>
              <a:t>n</a:t>
            </a:r>
            <a:r>
              <a:rPr lang="en-US" dirty="0" smtClean="0"/>
              <a:t>}</a:t>
            </a:r>
          </a:p>
          <a:p>
            <a:pPr lvl="1"/>
            <a:r>
              <a:rPr lang="en-US" dirty="0" smtClean="0"/>
              <a:t>Instead of emitting a single distance, emit an array of distances, with respect to each source</a:t>
            </a:r>
          </a:p>
          <a:p>
            <a:pPr lvl="1"/>
            <a:r>
              <a:rPr lang="en-US" dirty="0" smtClean="0"/>
              <a:t>Reducer selects minimum for each element in array</a:t>
            </a:r>
          </a:p>
          <a:p>
            <a:r>
              <a:rPr lang="en-US" dirty="0" smtClean="0"/>
              <a:t>Does this scale?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346339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My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FFF99"/>
      </a:accent1>
      <a:accent2>
        <a:srgbClr val="9999FF"/>
      </a:accent2>
      <a:accent3>
        <a:srgbClr val="CCFF99"/>
      </a:accent3>
      <a:accent4>
        <a:srgbClr val="FF99CC"/>
      </a:accent4>
      <a:accent5>
        <a:srgbClr val="99CCFF"/>
      </a:accent5>
      <a:accent6>
        <a:srgbClr val="FFCC99"/>
      </a:accent6>
      <a:hlink>
        <a:srgbClr val="FFFFFF"/>
      </a:hlink>
      <a:folHlink>
        <a:srgbClr val="B2B2B2"/>
      </a:folHlink>
    </a:clrScheme>
    <a:fontScheme name="Default Desig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25252F"/>
        </a:dk1>
        <a:lt1>
          <a:srgbClr val="9999FF"/>
        </a:lt1>
        <a:dk2>
          <a:srgbClr val="000000"/>
        </a:dk2>
        <a:lt2>
          <a:srgbClr val="FFFFFF"/>
        </a:lt2>
        <a:accent1>
          <a:srgbClr val="3366FF"/>
        </a:accent1>
        <a:accent2>
          <a:srgbClr val="003399"/>
        </a:accent2>
        <a:accent3>
          <a:srgbClr val="AAAAAA"/>
        </a:accent3>
        <a:accent4>
          <a:srgbClr val="8282DA"/>
        </a:accent4>
        <a:accent5>
          <a:srgbClr val="ADB8FF"/>
        </a:accent5>
        <a:accent6>
          <a:srgbClr val="002D8A"/>
        </a:accent6>
        <a:hlink>
          <a:srgbClr val="0099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314183"/>
        </a:dk1>
        <a:lt1>
          <a:srgbClr val="FFFFFF"/>
        </a:lt1>
        <a:dk2>
          <a:srgbClr val="0B1E45"/>
        </a:dk2>
        <a:lt2>
          <a:srgbClr val="FFFFFF"/>
        </a:lt2>
        <a:accent1>
          <a:srgbClr val="6666FF"/>
        </a:accent1>
        <a:accent2>
          <a:srgbClr val="0066FF"/>
        </a:accent2>
        <a:accent3>
          <a:srgbClr val="AAABB0"/>
        </a:accent3>
        <a:accent4>
          <a:srgbClr val="DADADA"/>
        </a:accent4>
        <a:accent5>
          <a:srgbClr val="B8B8FF"/>
        </a:accent5>
        <a:accent6>
          <a:srgbClr val="005CE7"/>
        </a:accent6>
        <a:hlink>
          <a:srgbClr val="0066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194349"/>
        </a:dk1>
        <a:lt1>
          <a:srgbClr val="FFFFCC"/>
        </a:lt1>
        <a:dk2>
          <a:srgbClr val="006666"/>
        </a:dk2>
        <a:lt2>
          <a:srgbClr val="FFFFFF"/>
        </a:lt2>
        <a:accent1>
          <a:srgbClr val="99CC00"/>
        </a:accent1>
        <a:accent2>
          <a:srgbClr val="00B6B2"/>
        </a:accent2>
        <a:accent3>
          <a:srgbClr val="AAB8B8"/>
        </a:accent3>
        <a:accent4>
          <a:srgbClr val="DADAAE"/>
        </a:accent4>
        <a:accent5>
          <a:srgbClr val="CAE2AA"/>
        </a:accent5>
        <a:accent6>
          <a:srgbClr val="00A5A1"/>
        </a:accent6>
        <a:hlink>
          <a:srgbClr val="669900"/>
        </a:hlink>
        <a:folHlink>
          <a:srgbClr val="6666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194349"/>
        </a:dk1>
        <a:lt1>
          <a:srgbClr val="FFFFCC"/>
        </a:lt1>
        <a:dk2>
          <a:srgbClr val="0000FF"/>
        </a:dk2>
        <a:lt2>
          <a:srgbClr val="FFFFFF"/>
        </a:lt2>
        <a:accent1>
          <a:srgbClr val="0099FF"/>
        </a:accent1>
        <a:accent2>
          <a:srgbClr val="33CC33"/>
        </a:accent2>
        <a:accent3>
          <a:srgbClr val="AAAAFF"/>
        </a:accent3>
        <a:accent4>
          <a:srgbClr val="DADAAE"/>
        </a:accent4>
        <a:accent5>
          <a:srgbClr val="AACAFF"/>
        </a:accent5>
        <a:accent6>
          <a:srgbClr val="2DB92D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194349"/>
        </a:dk1>
        <a:lt1>
          <a:srgbClr val="FFFFCC"/>
        </a:lt1>
        <a:dk2>
          <a:srgbClr val="72A497"/>
        </a:dk2>
        <a:lt2>
          <a:srgbClr val="000000"/>
        </a:lt2>
        <a:accent1>
          <a:srgbClr val="805D32"/>
        </a:accent1>
        <a:accent2>
          <a:srgbClr val="7D2F3C"/>
        </a:accent2>
        <a:accent3>
          <a:srgbClr val="BCCFC9"/>
        </a:accent3>
        <a:accent4>
          <a:srgbClr val="DADAAE"/>
        </a:accent4>
        <a:accent5>
          <a:srgbClr val="C0B6AD"/>
        </a:accent5>
        <a:accent6>
          <a:srgbClr val="712A35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1C1C1C"/>
        </a:dk1>
        <a:lt1>
          <a:srgbClr val="FFFFFF"/>
        </a:lt1>
        <a:dk2>
          <a:srgbClr val="710F0F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BB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666699"/>
        </a:hlink>
        <a:folHlink>
          <a:srgbClr val="99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336666"/>
        </a:dk1>
        <a:lt1>
          <a:srgbClr val="FFFFFF"/>
        </a:lt1>
        <a:dk2>
          <a:srgbClr val="000000"/>
        </a:dk2>
        <a:lt2>
          <a:srgbClr val="666699"/>
        </a:lt2>
        <a:accent1>
          <a:srgbClr val="99CCCC"/>
        </a:accent1>
        <a:accent2>
          <a:srgbClr val="CCCCCC"/>
        </a:accent2>
        <a:accent3>
          <a:srgbClr val="FFFFFF"/>
        </a:accent3>
        <a:accent4>
          <a:srgbClr val="2A5656"/>
        </a:accent4>
        <a:accent5>
          <a:srgbClr val="CAE2E2"/>
        </a:accent5>
        <a:accent6>
          <a:srgbClr val="B9B9B9"/>
        </a:accent6>
        <a:hlink>
          <a:srgbClr val="00666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336699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CC3300"/>
        </a:accent1>
        <a:accent2>
          <a:srgbClr val="CC9900"/>
        </a:accent2>
        <a:accent3>
          <a:srgbClr val="FFFFFF"/>
        </a:accent3>
        <a:accent4>
          <a:srgbClr val="000000"/>
        </a:accent4>
        <a:accent5>
          <a:srgbClr val="E2ADAA"/>
        </a:accent5>
        <a:accent6>
          <a:srgbClr val="B98A00"/>
        </a:accent6>
        <a:hlink>
          <a:srgbClr val="CC6600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666699"/>
        </a:accent1>
        <a:accent2>
          <a:srgbClr val="9999FF"/>
        </a:accent2>
        <a:accent3>
          <a:srgbClr val="FFFFFF"/>
        </a:accent3>
        <a:accent4>
          <a:srgbClr val="000000"/>
        </a:accent4>
        <a:accent5>
          <a:srgbClr val="B8B8CA"/>
        </a:accent5>
        <a:accent6>
          <a:srgbClr val="8A8AE7"/>
        </a:accent6>
        <a:hlink>
          <a:srgbClr val="3366FF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48221</TotalTime>
  <Words>2104</Words>
  <Application>Microsoft Macintosh PowerPoint</Application>
  <PresentationFormat>On-screen Show (4:3)</PresentationFormat>
  <Paragraphs>509</Paragraphs>
  <Slides>53</Slides>
  <Notes>3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53</vt:i4>
      </vt:variant>
    </vt:vector>
  </HeadingPairs>
  <TitlesOfParts>
    <vt:vector size="55" baseType="lpstr">
      <vt:lpstr>Default Design</vt:lpstr>
      <vt:lpstr>Worksheet</vt:lpstr>
      <vt:lpstr>PowerPoint Presentation</vt:lpstr>
      <vt:lpstr>PowerPoint Presentation</vt:lpstr>
      <vt:lpstr>Visualizing Parallel BFS</vt:lpstr>
      <vt:lpstr>From Intuition to Algorithm</vt:lpstr>
      <vt:lpstr>Multiple Iterations Needed</vt:lpstr>
      <vt:lpstr>Implementation Practicalities</vt:lpstr>
      <vt:lpstr>Application: Social Search</vt:lpstr>
      <vt:lpstr>Social Search</vt:lpstr>
      <vt:lpstr>All-Pairs?</vt:lpstr>
      <vt:lpstr>Landmark Approach (aka sketches)</vt:lpstr>
      <vt:lpstr>Graphs and MapReduce</vt:lpstr>
      <vt:lpstr>PowerPoint Presentation</vt:lpstr>
      <vt:lpstr>Random Walks Over the Web</vt:lpstr>
      <vt:lpstr>PageRank: Defined</vt:lpstr>
      <vt:lpstr>Computing PageRank</vt:lpstr>
      <vt:lpstr>Simplified PageRank</vt:lpstr>
      <vt:lpstr>Sample PageRank Iteration (1)</vt:lpstr>
      <vt:lpstr>Sample PageRank Iteration (2)</vt:lpstr>
      <vt:lpstr>PageRank in MapReduce</vt:lpstr>
      <vt:lpstr>PageRank Pseudo-Code</vt:lpstr>
      <vt:lpstr>PageRank vs. BFS</vt:lpstr>
      <vt:lpstr>Complete PageRank</vt:lpstr>
      <vt:lpstr>Implementation Practicalities</vt:lpstr>
      <vt:lpstr>PageRank Convergence</vt:lpstr>
      <vt:lpstr>Beyond PageRank</vt:lpstr>
      <vt:lpstr>Applications</vt:lpstr>
      <vt:lpstr>More Implementation Practicalities</vt:lpstr>
      <vt:lpstr>PowerPoint Presentation</vt:lpstr>
      <vt:lpstr>MapReduce Sucks</vt:lpstr>
      <vt:lpstr>Implementation Practicalities</vt:lpstr>
      <vt:lpstr>Iterative Algorithms</vt:lpstr>
      <vt:lpstr>In-Mapper Combining</vt:lpstr>
      <vt:lpstr>Better Partitioning</vt:lpstr>
      <vt:lpstr>Schimmy Design Pattern</vt:lpstr>
      <vt:lpstr>Do the Schimmy!</vt:lpstr>
      <vt:lpstr>Experiments</vt:lpstr>
      <vt:lpstr>Results</vt:lpstr>
      <vt:lpstr>Results</vt:lpstr>
      <vt:lpstr>Results</vt:lpstr>
      <vt:lpstr>Results</vt:lpstr>
      <vt:lpstr>Results</vt:lpstr>
      <vt:lpstr>MapReduce Sucks</vt:lpstr>
      <vt:lpstr>Let’s Spark!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MapReduce vs. Spark</vt:lpstr>
      <vt:lpstr>Spark to the Rescue!</vt:lpstr>
      <vt:lpstr>PowerPoint Presentation</vt:lpstr>
      <vt:lpstr>PowerPoint Presentation</vt:lpstr>
      <vt:lpstr>PowerPoint Presentation</vt:lpstr>
    </vt:vector>
  </TitlesOfParts>
  <Manager/>
  <Company>University of Waterloo</Company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 Infrastructure</dc:title>
  <dc:subject/>
  <dc:creator>Jimmy Lin</dc:creator>
  <cp:keywords/>
  <dc:description/>
  <cp:lastModifiedBy>Jimmy Lin</cp:lastModifiedBy>
  <cp:revision>8717</cp:revision>
  <dcterms:created xsi:type="dcterms:W3CDTF">2012-08-31T06:36:49Z</dcterms:created>
  <dcterms:modified xsi:type="dcterms:W3CDTF">2016-02-05T13:15:44Z</dcterms:modified>
  <cp:category/>
</cp:coreProperties>
</file>